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320" r:id="rId4"/>
    <p:sldId id="324" r:id="rId5"/>
    <p:sldId id="322" r:id="rId6"/>
    <p:sldId id="340" r:id="rId7"/>
    <p:sldId id="261" r:id="rId8"/>
    <p:sldId id="296" r:id="rId9"/>
    <p:sldId id="297" r:id="rId10"/>
    <p:sldId id="333" r:id="rId11"/>
    <p:sldId id="298" r:id="rId12"/>
    <p:sldId id="299" r:id="rId13"/>
    <p:sldId id="300" r:id="rId14"/>
    <p:sldId id="301" r:id="rId15"/>
    <p:sldId id="302" r:id="rId16"/>
    <p:sldId id="303" r:id="rId17"/>
    <p:sldId id="339" r:id="rId18"/>
    <p:sldId id="305" r:id="rId19"/>
    <p:sldId id="304" r:id="rId20"/>
    <p:sldId id="313" r:id="rId21"/>
    <p:sldId id="311" r:id="rId22"/>
    <p:sldId id="312" r:id="rId23"/>
    <p:sldId id="310" r:id="rId24"/>
    <p:sldId id="314" r:id="rId25"/>
    <p:sldId id="315" r:id="rId26"/>
    <p:sldId id="316" r:id="rId27"/>
    <p:sldId id="317" r:id="rId28"/>
    <p:sldId id="318" r:id="rId29"/>
    <p:sldId id="319" r:id="rId30"/>
    <p:sldId id="325" r:id="rId31"/>
    <p:sldId id="329" r:id="rId32"/>
    <p:sldId id="330" r:id="rId33"/>
    <p:sldId id="326" r:id="rId34"/>
    <p:sldId id="327" r:id="rId35"/>
    <p:sldId id="331" r:id="rId36"/>
    <p:sldId id="332" r:id="rId37"/>
    <p:sldId id="269" r:id="rId38"/>
    <p:sldId id="270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64BE-F4D0-416A-B11B-E13B4D59F0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031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Tuba.kuytul@iskur.gov.tr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77788" y="1340768"/>
            <a:ext cx="7772400" cy="1780108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TÜRKİYE İŞ KURUMU</a:t>
            </a:r>
            <a:endParaRPr lang="tr-TR" sz="6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MESLEK SEÇİMİ SEMİNERİ</a:t>
            </a:r>
            <a:endParaRPr lang="tr-TR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95505"/>
            <a:ext cx="2376264" cy="1474625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66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33047" y="2204864"/>
            <a:ext cx="483488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Belli bir işyerinde sürdürülen benzer etkinlikler bütünüdür.</a:t>
            </a:r>
          </a:p>
          <a:p>
            <a:pPr>
              <a:lnSpc>
                <a:spcPct val="120000"/>
              </a:lnSpc>
            </a:pPr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Mesleki bilgi ve becerilerin uygulamaya konulmasıdır.</a:t>
            </a:r>
          </a:p>
          <a:p>
            <a:pPr>
              <a:lnSpc>
                <a:spcPct val="120000"/>
              </a:lnSpc>
              <a:buNone/>
            </a:pPr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tr-TR" i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Örneğin; </a:t>
            </a:r>
            <a:r>
              <a:rPr lang="tr-TR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Şantiyelerde 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yürütülen inşaat ile ilgili faaliyetler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528" y="253729"/>
            <a:ext cx="8229600" cy="1252728"/>
          </a:xfrm>
        </p:spPr>
        <p:txBody>
          <a:bodyPr>
            <a:normAutofit/>
          </a:bodyPr>
          <a:lstStyle/>
          <a:p>
            <a:endParaRPr lang="tr-TR" sz="44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Resim" descr="civil-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84784"/>
            <a:ext cx="3286148" cy="38884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2763" y="5438576"/>
            <a:ext cx="1734840" cy="17348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64" y="2276872"/>
            <a:ext cx="219039" cy="3264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64" y="3789040"/>
            <a:ext cx="219039" cy="326466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6F0C-A91C-4846-A279-7A7EB70DC100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6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2535599"/>
            <a:ext cx="348390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Hayatımızın 40 yılı aşkın bir bölümünün işte geçtiğini biliyorsunuz değil mi?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73927"/>
            <a:ext cx="424176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2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060848"/>
            <a:ext cx="7408333" cy="4641379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endParaRPr lang="tr-TR" sz="3200" dirty="0" smtClean="0"/>
          </a:p>
          <a:p>
            <a:pPr>
              <a:buFont typeface="Courier New" pitchFamily="49" charset="0"/>
              <a:buChar char="o"/>
            </a:pPr>
            <a:r>
              <a:rPr lang="tr-TR" sz="2800" dirty="0" smtClean="0"/>
              <a:t>İşinden memnun olmama</a:t>
            </a:r>
          </a:p>
          <a:p>
            <a:pPr>
              <a:buFont typeface="Courier New" pitchFamily="49" charset="0"/>
              <a:buChar char="o"/>
            </a:pPr>
            <a:r>
              <a:rPr lang="tr-TR" sz="2800" dirty="0" smtClean="0"/>
              <a:t>İsteksiz çalışma</a:t>
            </a:r>
          </a:p>
          <a:p>
            <a:pPr>
              <a:buFont typeface="Courier New" pitchFamily="49" charset="0"/>
              <a:buChar char="o"/>
            </a:pPr>
            <a:r>
              <a:rPr lang="tr-TR" sz="2800" dirty="0" smtClean="0"/>
              <a:t>Sık sık iş değiştirme</a:t>
            </a:r>
          </a:p>
          <a:p>
            <a:pPr>
              <a:buFont typeface="Courier New" pitchFamily="49" charset="0"/>
              <a:buChar char="o"/>
            </a:pPr>
            <a:r>
              <a:rPr lang="tr-TR" sz="2800" dirty="0" smtClean="0"/>
              <a:t>Verim düşüklüğü</a:t>
            </a:r>
          </a:p>
          <a:p>
            <a:pPr>
              <a:buFont typeface="Courier New" pitchFamily="49" charset="0"/>
              <a:buChar char="o"/>
            </a:pPr>
            <a:r>
              <a:rPr lang="tr-TR" sz="2700" dirty="0" smtClean="0"/>
              <a:t>Mesleki yenilikleri takip edememe</a:t>
            </a:r>
          </a:p>
          <a:p>
            <a:pPr>
              <a:buFont typeface="Courier New" pitchFamily="49" charset="0"/>
              <a:buChar char="o"/>
            </a:pPr>
            <a:r>
              <a:rPr lang="tr-TR" sz="2600" dirty="0" smtClean="0"/>
              <a:t>İşyerinde ekonomik zarara yol açma</a:t>
            </a:r>
          </a:p>
          <a:p>
            <a:pPr>
              <a:buFont typeface="Courier New" pitchFamily="49" charset="0"/>
              <a:buChar char="o"/>
            </a:pPr>
            <a:r>
              <a:rPr lang="tr-TR" sz="2800" dirty="0" smtClean="0"/>
              <a:t>Özel hayata olumsuz yansıma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-756592" y="105273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Yanlış Meslek Seçimi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704192"/>
            <a:ext cx="3024336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74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67833" y="1700808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smtClean="0"/>
              <a:t>Öyleyse mesleğimi nasıl seçmeliyim?</a:t>
            </a:r>
            <a:endParaRPr lang="tr-TR" sz="32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204864"/>
            <a:ext cx="28479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20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67833" y="228048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/>
              <a:t>Popüler bir meslek mi olsun?</a:t>
            </a:r>
            <a:endParaRPr lang="tr-TR" sz="44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072387"/>
            <a:ext cx="3240360" cy="37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Ailemin istediği meslek mi olsun?</a:t>
            </a: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852936"/>
            <a:ext cx="5184576" cy="37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8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44231" y="2204864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Çok para kazandıran bir meslek mi olsun?</a:t>
            </a: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360464"/>
            <a:ext cx="5760640" cy="34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9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KENDİMİ TANIMALIYIM</a:t>
            </a:r>
          </a:p>
          <a:p>
            <a:r>
              <a:rPr lang="tr-TR" dirty="0" smtClean="0"/>
              <a:t>MESLEKLERİ TANIMALIYIM</a:t>
            </a:r>
          </a:p>
          <a:p>
            <a:r>
              <a:rPr lang="tr-TR" dirty="0" smtClean="0"/>
              <a:t>KENDİM İLE MESLEĞİ EŞLEŞTİRİP «NERELERDE EĞİTİM ALABİLİRİM?»  ARAŞTIRMALIYIM</a:t>
            </a:r>
          </a:p>
          <a:p>
            <a:r>
              <a:rPr lang="tr-TR" dirty="0" smtClean="0"/>
              <a:t>BİR PLAN OLUŞTURMALIYIM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YAPMALIYIM?</a:t>
            </a:r>
            <a:endParaRPr lang="tr-T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3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986" name="Object 102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522937615"/>
              </p:ext>
            </p:extLst>
          </p:nvPr>
        </p:nvGraphicFramePr>
        <p:xfrm>
          <a:off x="3180854" y="1911350"/>
          <a:ext cx="2846387" cy="4052887"/>
        </p:xfrm>
        <a:graphic>
          <a:graphicData uri="http://schemas.openxmlformats.org/presentationml/2006/ole">
            <p:oleObj spid="_x0000_s5147" name="Klip" r:id="rId3" imgW="5106600" imgH="7278840" progId="">
              <p:embed/>
            </p:oleObj>
          </a:graphicData>
        </a:graphic>
      </p:graphicFrame>
      <p:sp>
        <p:nvSpPr>
          <p:cNvPr id="297988" name="Text Box 1028"/>
          <p:cNvSpPr txBox="1">
            <a:spLocks noChangeArrowheads="1"/>
          </p:cNvSpPr>
          <p:nvPr/>
        </p:nvSpPr>
        <p:spPr bwMode="auto">
          <a:xfrm>
            <a:off x="395536" y="2940917"/>
            <a:ext cx="31686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DEĞERLERİM</a:t>
            </a:r>
            <a:endParaRPr lang="tr-TR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989" name="Text Box 1029"/>
          <p:cNvSpPr txBox="1">
            <a:spLocks noChangeArrowheads="1"/>
          </p:cNvSpPr>
          <p:nvPr/>
        </p:nvSpPr>
        <p:spPr bwMode="auto">
          <a:xfrm>
            <a:off x="179512" y="4698669"/>
            <a:ext cx="31686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BEKLENTİLERİM</a:t>
            </a:r>
            <a:endParaRPr lang="tr-TR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990" name="Text Box 1030"/>
          <p:cNvSpPr txBox="1">
            <a:spLocks noChangeArrowheads="1"/>
          </p:cNvSpPr>
          <p:nvPr/>
        </p:nvSpPr>
        <p:spPr bwMode="auto">
          <a:xfrm>
            <a:off x="1403648" y="6087779"/>
            <a:ext cx="64008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SOSYO</a:t>
            </a:r>
            <a:r>
              <a:rPr lang="tr-TR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–</a:t>
            </a:r>
            <a:r>
              <a:rPr lang="tr-T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EKONOMİK</a:t>
            </a:r>
            <a:r>
              <a:rPr lang="tr-TR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tr-T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DURUMUM</a:t>
            </a:r>
            <a:endParaRPr lang="tr-TR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991" name="Text Box 1031"/>
          <p:cNvSpPr txBox="1">
            <a:spLocks noChangeArrowheads="1"/>
          </p:cNvSpPr>
          <p:nvPr/>
        </p:nvSpPr>
        <p:spPr bwMode="auto">
          <a:xfrm>
            <a:off x="5580112" y="1667463"/>
            <a:ext cx="316865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FİZİKSEL </a:t>
            </a:r>
            <a:r>
              <a:rPr lang="tr-T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ÖZELLİKLERİM</a:t>
            </a:r>
            <a:endParaRPr lang="tr-TR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992" name="Text Box 1032"/>
          <p:cNvSpPr txBox="1">
            <a:spLocks noChangeArrowheads="1"/>
          </p:cNvSpPr>
          <p:nvPr/>
        </p:nvSpPr>
        <p:spPr bwMode="auto">
          <a:xfrm>
            <a:off x="6444208" y="3371804"/>
            <a:ext cx="316865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KİŞİLİK </a:t>
            </a:r>
            <a:r>
              <a:rPr lang="tr-T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ÖZELLİKLERİM</a:t>
            </a:r>
            <a:endParaRPr lang="tr-TR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993" name="Text Box 1033"/>
          <p:cNvSpPr txBox="1">
            <a:spLocks noChangeArrowheads="1"/>
          </p:cNvSpPr>
          <p:nvPr/>
        </p:nvSpPr>
        <p:spPr bwMode="auto">
          <a:xfrm>
            <a:off x="5982309" y="5157192"/>
            <a:ext cx="324008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YETENEKLERİM</a:t>
            </a:r>
            <a:endParaRPr lang="tr-TR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994" name="Text Box 1034"/>
          <p:cNvSpPr txBox="1">
            <a:spLocks noChangeArrowheads="1"/>
          </p:cNvSpPr>
          <p:nvPr/>
        </p:nvSpPr>
        <p:spPr bwMode="auto">
          <a:xfrm>
            <a:off x="1259632" y="1452359"/>
            <a:ext cx="324008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İLGİLERİM</a:t>
            </a:r>
            <a:endParaRPr lang="tr-TR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476672"/>
            <a:ext cx="73448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600" b="1" spc="50" dirty="0" smtClean="0">
                <a:ln w="11430"/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ÖNCELİKLE KENDİMİ TANIMALIYIM</a:t>
            </a:r>
            <a:endParaRPr lang="tr-TR" sz="2400" b="1" spc="50" dirty="0">
              <a:ln w="11430"/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37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/>
      <p:bldP spid="297989" grpId="0"/>
      <p:bldP spid="297990" grpId="0"/>
      <p:bldP spid="297991" grpId="0"/>
      <p:bldP spid="297992" grpId="0"/>
      <p:bldP spid="297993" grpId="0"/>
      <p:bldP spid="29799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924944"/>
            <a:ext cx="3096343" cy="345069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tr-TR" dirty="0"/>
              <a:t>MESLEĞİN GEREKTİRDİGİ FİZİKSEL  ÖZELLİKLER, YETENEKLER, İLGİLER, KİŞİSEL ÖZELLİKLER vb. NİTELİKLER NELERDİR?</a:t>
            </a:r>
          </a:p>
          <a:p>
            <a:pPr>
              <a:buFont typeface="Courier New" pitchFamily="49" charset="0"/>
              <a:buChar char="o"/>
            </a:pPr>
            <a:endParaRPr lang="tr-TR" dirty="0" smtClean="0"/>
          </a:p>
          <a:p>
            <a:pPr>
              <a:buFont typeface="Courier New" pitchFamily="49" charset="0"/>
              <a:buChar char="o"/>
            </a:pPr>
            <a:endParaRPr lang="tr-TR" dirty="0"/>
          </a:p>
          <a:p>
            <a:pPr>
              <a:buFont typeface="Courier New" pitchFamily="49" charset="0"/>
              <a:buChar char="o"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>
                <a:ln w="11430"/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MESLEKLERİ TANIMALIYIM</a:t>
            </a: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852936"/>
            <a:ext cx="4718323" cy="32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8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Çalışma ve İş Kurumu (İŞKUR)</a:t>
            </a:r>
          </a:p>
          <a:p>
            <a:r>
              <a:rPr lang="tr-TR" sz="2800" dirty="0" smtClean="0"/>
              <a:t>Meslek ve iş nedir?</a:t>
            </a:r>
          </a:p>
          <a:p>
            <a:r>
              <a:rPr lang="tr-TR" sz="2800" dirty="0" smtClean="0"/>
              <a:t>Meslek seçiminde nelere dikkat edilmelidir?</a:t>
            </a:r>
          </a:p>
          <a:p>
            <a:r>
              <a:rPr lang="tr-TR" sz="2800" dirty="0" smtClean="0"/>
              <a:t>Mesleki eğitim yerleri</a:t>
            </a:r>
          </a:p>
          <a:p>
            <a:r>
              <a:rPr lang="tr-TR" sz="2800" dirty="0" err="1" smtClean="0"/>
              <a:t>İşkur’da</a:t>
            </a:r>
            <a:r>
              <a:rPr lang="tr-TR" sz="2800" dirty="0" smtClean="0"/>
              <a:t> İş ve Meslek Danışmanlığı hizmeti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SUNUM PLANI</a:t>
            </a:r>
            <a:endParaRPr lang="tr-TR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21275"/>
            <a:ext cx="17367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55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675467"/>
            <a:ext cx="2691821" cy="3450696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ÇALIŞANLAR </a:t>
            </a:r>
            <a:r>
              <a:rPr lang="tr-TR" dirty="0"/>
              <a:t>NE TÜR GÖREV YAPARLAR?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58" y="4581128"/>
            <a:ext cx="2895238" cy="158095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6915" y="3015795"/>
            <a:ext cx="4195047" cy="3146285"/>
          </a:xfrm>
          <a:prstGeom prst="rect">
            <a:avLst/>
          </a:prstGeom>
        </p:spPr>
      </p:pic>
      <p:sp>
        <p:nvSpPr>
          <p:cNvPr id="6" name="Başlık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>
                <a:ln w="11430"/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MESLEKLERİ TANIMALIYIM</a:t>
            </a: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9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3068960"/>
            <a:ext cx="7408333" cy="345069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tr-TR" dirty="0"/>
              <a:t>ÇALIŞMA ORTAMI NASILDIR?</a:t>
            </a:r>
          </a:p>
          <a:p>
            <a:pPr>
              <a:buFont typeface="Courier New" pitchFamily="49" charset="0"/>
              <a:buChar char="o"/>
            </a:pPr>
            <a:r>
              <a:rPr lang="tr-TR" dirty="0"/>
              <a:t>MESLEKTE İŞ BULMA OLANAKLARI NASILDIR, NEREDE VE NASIL  İŞ BULUNUR?</a:t>
            </a:r>
          </a:p>
          <a:p>
            <a:pPr>
              <a:buFont typeface="Courier New" pitchFamily="49" charset="0"/>
              <a:buChar char="o"/>
            </a:pPr>
            <a:r>
              <a:rPr lang="tr-TR" dirty="0"/>
              <a:t>MESLEKİ EĞİTİM SONRASI İLK İŞE GİRİŞTE NE KADAR KAZANÇ ELDE EDİLEBİLİR?</a:t>
            </a:r>
          </a:p>
          <a:p>
            <a:pPr>
              <a:buFont typeface="Courier New" pitchFamily="49" charset="0"/>
              <a:buChar char="o"/>
            </a:pPr>
            <a:r>
              <a:rPr lang="tr-TR" dirty="0"/>
              <a:t>MESLEKTE İLERLEME OLANAKLARI VAR MIDIR?</a:t>
            </a:r>
          </a:p>
          <a:p>
            <a:endParaRPr lang="tr-TR" dirty="0"/>
          </a:p>
        </p:txBody>
      </p:sp>
      <p:sp>
        <p:nvSpPr>
          <p:cNvPr id="4" name="Başlık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 smtClean="0">
                <a:ln w="11430"/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MESLEKLERİ TANIMALIYIM</a:t>
            </a:r>
            <a:endParaRPr lang="tr-TR" b="1" spc="50" dirty="0">
              <a:ln w="11430"/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2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97797" y="1628800"/>
            <a:ext cx="3195877" cy="3993307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2200" dirty="0"/>
              <a:t>MESLEĞE YÖNELİK EĞİTİMLER NERELERDE VE </a:t>
            </a:r>
            <a:r>
              <a:rPr lang="tr-TR" sz="2200" dirty="0" smtClean="0"/>
              <a:t>NASIL </a:t>
            </a:r>
            <a:r>
              <a:rPr lang="tr-TR" sz="2200" dirty="0"/>
              <a:t>VERİLİR? EĞİTİM SÜRESİ NE KADARDIR VE KİMLER NE ŞEKİLDE FAYDALANABİLİR</a:t>
            </a:r>
            <a:r>
              <a:rPr lang="tr-TR" sz="2200" dirty="0" smtClean="0"/>
              <a:t>?</a:t>
            </a:r>
            <a:endParaRPr lang="tr-TR" sz="2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844824"/>
            <a:ext cx="4660028" cy="23042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336069"/>
            <a:ext cx="3456384" cy="19393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336069"/>
            <a:ext cx="4660028" cy="1939370"/>
          </a:xfrm>
          <a:prstGeom prst="rect">
            <a:avLst/>
          </a:prstGeom>
        </p:spPr>
      </p:pic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25253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MESLEKİ EĞİTİM YERLERİNİ TANIMALIYIM</a:t>
            </a: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4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852936"/>
            <a:ext cx="7408333" cy="34506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HANGİ EĞİTİM KURUMLARINDA HANGİ MESLEKLERİN EĞİTİMİ VERİLMEKTEDİR</a:t>
            </a:r>
            <a:r>
              <a:rPr lang="tr-TR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SEÇİLMESİ DÜŞÜNÜLEN MESLEKLE İLGİLİ EĞİTİM KURUMLARI HANGİLERİDİR</a:t>
            </a:r>
            <a:r>
              <a:rPr lang="tr-TR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BU EĞİTİM KURUMLARINDAN NASIL VE NE  ŞEKİLDE YARARLANILABİLİR?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GENEL VE  BÖLGESEL EĞİTİM OLANAKLARI NEDİR?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4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MESLEKİ EĞİTİM YERLERİNİ TANIMALIYIM</a:t>
            </a:r>
            <a:endParaRPr lang="tr-TR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1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713387"/>
          </a:xfrm>
        </p:spPr>
        <p:txBody>
          <a:bodyPr>
            <a:normAutofit fontScale="47500" lnSpcReduction="20000"/>
          </a:bodyPr>
          <a:lstStyle/>
          <a:p>
            <a:r>
              <a:rPr lang="tr-TR" dirty="0"/>
              <a:t> ANKARA ÜNİVERSİTESİ ADALET MESLEK YÜKSEKOKULU 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ANKARA ÜNİVERSİTESİ BAŞKENT MESLEK YÜKSEKOKULU 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ANKARA ÜNİVERSİTESİ BEYPAZARI MESLEK YÜKSEKOKULU   </a:t>
            </a:r>
            <a:endParaRPr lang="tr-TR" dirty="0" smtClean="0"/>
          </a:p>
          <a:p>
            <a:r>
              <a:rPr lang="tr-TR" dirty="0" smtClean="0"/>
              <a:t>ANKARA </a:t>
            </a:r>
            <a:r>
              <a:rPr lang="tr-TR" dirty="0"/>
              <a:t>ÜNİVERSİTESİ ELMADAĞ MESLEK YÜKSEKOKULU   </a:t>
            </a:r>
            <a:endParaRPr lang="tr-TR" dirty="0" smtClean="0"/>
          </a:p>
          <a:p>
            <a:r>
              <a:rPr lang="tr-TR" dirty="0" smtClean="0"/>
              <a:t>ANKARA </a:t>
            </a:r>
            <a:r>
              <a:rPr lang="tr-TR" dirty="0"/>
              <a:t>ÜNİVERSİTESİ KALECİK MESLEK YÜKSEKOKULU   ANKARA ÜNİVERSİTESİ </a:t>
            </a:r>
            <a:endParaRPr lang="tr-TR" dirty="0" smtClean="0"/>
          </a:p>
          <a:p>
            <a:r>
              <a:rPr lang="tr-TR" dirty="0" smtClean="0"/>
              <a:t>SAĞLIK </a:t>
            </a:r>
            <a:r>
              <a:rPr lang="tr-TR" dirty="0"/>
              <a:t>HİZMETLERİ MESLEK YÜKSEKOKULU   </a:t>
            </a:r>
            <a:endParaRPr lang="tr-TR" dirty="0" smtClean="0"/>
          </a:p>
          <a:p>
            <a:r>
              <a:rPr lang="tr-TR" dirty="0" smtClean="0"/>
              <a:t>BAŞKENT </a:t>
            </a:r>
            <a:r>
              <a:rPr lang="tr-TR" dirty="0"/>
              <a:t>ÜNİVERSİTESİ KAZAN MESLEK YÜKSEKOKULU   </a:t>
            </a:r>
            <a:endParaRPr lang="tr-TR" dirty="0" smtClean="0"/>
          </a:p>
          <a:p>
            <a:r>
              <a:rPr lang="tr-TR" dirty="0" smtClean="0"/>
              <a:t>BAŞKENT </a:t>
            </a:r>
            <a:r>
              <a:rPr lang="tr-TR" dirty="0"/>
              <a:t>ÜNİVERSİTESİ SAĞLIK HİZMETLERİ MESLEK YÜKSEKOKULU 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BAŞKENT ÜNİVERSİTESİ SOSYAL BİLİMLER MESLEK YÜKSEKOKULU   </a:t>
            </a:r>
            <a:endParaRPr lang="tr-TR" dirty="0" smtClean="0"/>
          </a:p>
          <a:p>
            <a:r>
              <a:rPr lang="tr-TR" dirty="0" smtClean="0"/>
              <a:t>BAŞKENT </a:t>
            </a:r>
            <a:r>
              <a:rPr lang="tr-TR" dirty="0"/>
              <a:t>ÜNİVERSİTESİ TEKNİK BİLİMLER MESLEK YÜKSEKOKULU   </a:t>
            </a:r>
            <a:endParaRPr lang="tr-TR" dirty="0" smtClean="0"/>
          </a:p>
          <a:p>
            <a:r>
              <a:rPr lang="tr-TR" dirty="0" smtClean="0"/>
              <a:t>BAŞKENT </a:t>
            </a:r>
            <a:r>
              <a:rPr lang="tr-TR" dirty="0"/>
              <a:t>ÜNİVERSİTESİ TURİZM VE OTELCİLİK MESLEK YÜKSEKOKULU   </a:t>
            </a:r>
            <a:endParaRPr lang="tr-TR" dirty="0" smtClean="0"/>
          </a:p>
          <a:p>
            <a:r>
              <a:rPr lang="tr-TR" dirty="0" smtClean="0"/>
              <a:t>BİLKENT </a:t>
            </a:r>
            <a:r>
              <a:rPr lang="tr-TR" dirty="0"/>
              <a:t>ÜNİVERSİTESİ BİLGİSAYAR TEKNOLOJİSİ VE BÜRO YÖNETİMİ MESLEK YÜKSEKOKULU   </a:t>
            </a:r>
            <a:endParaRPr lang="tr-TR" dirty="0" smtClean="0"/>
          </a:p>
          <a:p>
            <a:r>
              <a:rPr lang="tr-TR" dirty="0" smtClean="0"/>
              <a:t>BİLKENT </a:t>
            </a:r>
            <a:r>
              <a:rPr lang="tr-TR" dirty="0"/>
              <a:t>ÜNİVERSİTESİ İNGİLİZ DİLİ MESLEK YÜKSEKOKULU   </a:t>
            </a:r>
            <a:endParaRPr lang="tr-TR" dirty="0" smtClean="0"/>
          </a:p>
          <a:p>
            <a:r>
              <a:rPr lang="tr-TR" dirty="0" smtClean="0"/>
              <a:t>ÇANKAYA </a:t>
            </a:r>
            <a:r>
              <a:rPr lang="tr-TR" dirty="0"/>
              <a:t>ÜNİVERSİTESİ ÇANKAYA MESLEK YÜKSEKOKULU   </a:t>
            </a:r>
            <a:endParaRPr lang="tr-TR" dirty="0" smtClean="0"/>
          </a:p>
          <a:p>
            <a:r>
              <a:rPr lang="tr-TR" dirty="0" smtClean="0"/>
              <a:t>GAZİ </a:t>
            </a:r>
            <a:r>
              <a:rPr lang="tr-TR" dirty="0"/>
              <a:t>ÜNİVERSİTESİ ANKARA MESLEK YÜKSEKOKULU   </a:t>
            </a:r>
            <a:endParaRPr lang="tr-TR" dirty="0" smtClean="0"/>
          </a:p>
          <a:p>
            <a:r>
              <a:rPr lang="tr-TR" dirty="0" smtClean="0"/>
              <a:t>GAZİ </a:t>
            </a:r>
            <a:r>
              <a:rPr lang="tr-TR" dirty="0"/>
              <a:t>ÜNİVERSİTESİ ATATÜRK MESLEK YÜKSEKOKULU   </a:t>
            </a:r>
            <a:endParaRPr lang="tr-TR" dirty="0" smtClean="0"/>
          </a:p>
          <a:p>
            <a:r>
              <a:rPr lang="tr-TR" dirty="0" smtClean="0"/>
              <a:t>GAZİ </a:t>
            </a:r>
            <a:r>
              <a:rPr lang="tr-TR" dirty="0"/>
              <a:t>ÜNİVERSİTESİ SAĞLIK HİZMETLERİ MESLEK YÜKSEKOKULU   </a:t>
            </a:r>
            <a:endParaRPr lang="tr-TR" dirty="0" smtClean="0"/>
          </a:p>
          <a:p>
            <a:r>
              <a:rPr lang="tr-TR" dirty="0" smtClean="0"/>
              <a:t>GAZİ </a:t>
            </a:r>
            <a:r>
              <a:rPr lang="tr-TR" dirty="0"/>
              <a:t>ÜNİVERSİTESİ TAPU KADASTRO MESLEK YÜKSEKOKULU   </a:t>
            </a:r>
            <a:endParaRPr lang="tr-TR" dirty="0" smtClean="0"/>
          </a:p>
          <a:p>
            <a:r>
              <a:rPr lang="tr-TR" dirty="0" smtClean="0"/>
              <a:t>GAZİ </a:t>
            </a:r>
            <a:r>
              <a:rPr lang="tr-TR" dirty="0"/>
              <a:t>ÜNİVERSİTESİ UZAKTAN EĞİTİM MESLEK YÜKSEKOKULU   </a:t>
            </a:r>
            <a:endParaRPr lang="tr-TR" dirty="0" smtClean="0"/>
          </a:p>
          <a:p>
            <a:r>
              <a:rPr lang="tr-TR" dirty="0" smtClean="0"/>
              <a:t>HACETTEPE </a:t>
            </a:r>
            <a:r>
              <a:rPr lang="tr-TR" dirty="0"/>
              <a:t>ÜNİVERSİTESİ BALA MESLEK YÜKSEKOKULU   </a:t>
            </a:r>
            <a:endParaRPr lang="tr-TR" dirty="0" smtClean="0"/>
          </a:p>
          <a:p>
            <a:r>
              <a:rPr lang="tr-TR" dirty="0" smtClean="0"/>
              <a:t>HACETTEPE </a:t>
            </a:r>
            <a:r>
              <a:rPr lang="tr-TR" dirty="0"/>
              <a:t>ÜNİVERSİTESİ HACETTEPE MESLEK YÜKSEKOKULU   </a:t>
            </a:r>
            <a:endParaRPr lang="tr-TR" dirty="0" smtClean="0"/>
          </a:p>
          <a:p>
            <a:r>
              <a:rPr lang="tr-TR" dirty="0" smtClean="0"/>
              <a:t>HACETTEPE </a:t>
            </a:r>
            <a:r>
              <a:rPr lang="tr-TR" dirty="0"/>
              <a:t>ÜNİVERSİTESİ POLATLI SAĞLIK HİZMETLERİ MESLEK YÜKSEKOKULU   </a:t>
            </a:r>
            <a:endParaRPr lang="tr-TR" dirty="0" smtClean="0"/>
          </a:p>
          <a:p>
            <a:r>
              <a:rPr lang="tr-TR" dirty="0" smtClean="0"/>
              <a:t>HACETTEPE </a:t>
            </a:r>
            <a:r>
              <a:rPr lang="tr-TR" dirty="0"/>
              <a:t>ÜNİVERSİTESİ POLATLI TEKNİK BİLİMLER MESLEK YÜKSEKOKULU   </a:t>
            </a:r>
            <a:endParaRPr lang="tr-TR" dirty="0" smtClean="0"/>
          </a:p>
          <a:p>
            <a:r>
              <a:rPr lang="tr-TR" dirty="0" smtClean="0"/>
              <a:t>HACETTEPE </a:t>
            </a:r>
            <a:r>
              <a:rPr lang="tr-TR" dirty="0"/>
              <a:t>ÜNİVERSİTESİ SAĞLIK HİZMETLERİ MESLEK YÜKSEKOKULU   </a:t>
            </a:r>
            <a:endParaRPr lang="tr-TR" dirty="0" smtClean="0"/>
          </a:p>
          <a:p>
            <a:r>
              <a:rPr lang="tr-TR" dirty="0" smtClean="0"/>
              <a:t>HACETTEPE </a:t>
            </a:r>
            <a:r>
              <a:rPr lang="tr-TR" dirty="0"/>
              <a:t>ÜNİVERSİTESİ SOSYAL BİLİMLER MESLEK YÜKSEKOKULU   </a:t>
            </a:r>
            <a:endParaRPr lang="tr-TR" dirty="0" smtClean="0"/>
          </a:p>
          <a:p>
            <a:r>
              <a:rPr lang="tr-TR" dirty="0" smtClean="0"/>
              <a:t>ORTA </a:t>
            </a:r>
            <a:r>
              <a:rPr lang="tr-TR" dirty="0"/>
              <a:t>DOĞU TEKNİK ÜNİVERSİTESİ MESLEK YÜKSEKOKULU   </a:t>
            </a:r>
            <a:endParaRPr lang="tr-TR" dirty="0" smtClean="0"/>
          </a:p>
          <a:p>
            <a:r>
              <a:rPr lang="tr-TR" dirty="0" smtClean="0"/>
              <a:t>UFUK </a:t>
            </a:r>
            <a:r>
              <a:rPr lang="tr-TR" dirty="0"/>
              <a:t>ÜNİVERSİTESİ SAĞLIK HİZMETLERİ MESLEK YÜKSEKOKULU </a:t>
            </a:r>
          </a:p>
        </p:txBody>
      </p:sp>
      <p:sp>
        <p:nvSpPr>
          <p:cNvPr id="4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MESLEKİ EĞİTİM YERLERİNİ TANIMALIYIM</a:t>
            </a:r>
            <a:endParaRPr lang="tr-TR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021996"/>
            <a:ext cx="7408333" cy="4818848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Altın Koza Üniversitesi</a:t>
            </a:r>
          </a:p>
          <a:p>
            <a:r>
              <a:rPr lang="tr-TR" dirty="0"/>
              <a:t>Ankara Bilge Üniversitesi</a:t>
            </a:r>
          </a:p>
          <a:p>
            <a:r>
              <a:rPr lang="tr-TR" dirty="0"/>
              <a:t>Ankara Üniversitesi</a:t>
            </a:r>
          </a:p>
          <a:p>
            <a:r>
              <a:rPr lang="tr-TR" dirty="0"/>
              <a:t>Atılım Üniversitesi</a:t>
            </a:r>
          </a:p>
          <a:p>
            <a:r>
              <a:rPr lang="tr-TR" dirty="0"/>
              <a:t>Başkent Üniversitesi</a:t>
            </a:r>
          </a:p>
          <a:p>
            <a:r>
              <a:rPr lang="tr-TR" dirty="0"/>
              <a:t>Bilkent Üniversitesi</a:t>
            </a:r>
          </a:p>
          <a:p>
            <a:r>
              <a:rPr lang="tr-TR" dirty="0"/>
              <a:t>Çankaya Üniversitesi</a:t>
            </a:r>
          </a:p>
          <a:p>
            <a:r>
              <a:rPr lang="tr-TR" dirty="0"/>
              <a:t>Gazi Üniversitesi</a:t>
            </a:r>
          </a:p>
          <a:p>
            <a:r>
              <a:rPr lang="tr-TR" dirty="0"/>
              <a:t>Hacettepe </a:t>
            </a:r>
            <a:r>
              <a:rPr lang="tr-TR" dirty="0" smtClean="0"/>
              <a:t>Üniversitesi</a:t>
            </a:r>
          </a:p>
          <a:p>
            <a:r>
              <a:rPr lang="tr-TR" dirty="0" smtClean="0"/>
              <a:t>Orta </a:t>
            </a:r>
            <a:r>
              <a:rPr lang="tr-TR" dirty="0"/>
              <a:t>Doğu Teknik Üniversitesi</a:t>
            </a:r>
          </a:p>
          <a:p>
            <a:r>
              <a:rPr lang="tr-TR" dirty="0"/>
              <a:t>TED Üniversitesi</a:t>
            </a:r>
          </a:p>
          <a:p>
            <a:r>
              <a:rPr lang="tr-TR" dirty="0"/>
              <a:t>TOBB Ekonomi ve Teknoloji Üniversitesi</a:t>
            </a:r>
          </a:p>
          <a:p>
            <a:r>
              <a:rPr lang="tr-TR" dirty="0"/>
              <a:t>Turgut Özal Üniversitesi</a:t>
            </a:r>
          </a:p>
          <a:p>
            <a:r>
              <a:rPr lang="tr-TR" dirty="0"/>
              <a:t>Türk Hava Kurumu Üniversitesi</a:t>
            </a:r>
          </a:p>
          <a:p>
            <a:r>
              <a:rPr lang="tr-TR" dirty="0"/>
              <a:t>Ufuk Üniversitesi</a:t>
            </a:r>
          </a:p>
          <a:p>
            <a:r>
              <a:rPr lang="tr-TR" dirty="0"/>
              <a:t>Polis Akademisi</a:t>
            </a:r>
          </a:p>
          <a:p>
            <a:r>
              <a:rPr lang="tr-TR" dirty="0"/>
              <a:t>Yıldırım Beyazıt Üniversitesi</a:t>
            </a:r>
          </a:p>
          <a:p>
            <a:endParaRPr lang="tr-TR" dirty="0"/>
          </a:p>
        </p:txBody>
      </p:sp>
      <p:sp>
        <p:nvSpPr>
          <p:cNvPr id="4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MESLEKİ EĞİTİM YERLERİNİ TANIMALIYIM</a:t>
            </a:r>
            <a:endParaRPr lang="tr-TR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2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MESLEKİ EĞİTİM KURUMLARINA BAŞVURU ŞARTLARI NELERDİR</a:t>
            </a:r>
            <a:r>
              <a:rPr lang="tr-TR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EĞİTİM KURUMUNDA KONTENJAN DURUMU NEDİR?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EĞİTİM SÜRESİ NE KADARDIR?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EĞİTİMİN İÇERİĞİ NEDİR?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MEZUNİYET SONRASI ÇALIŞMA ALANLARI VE İŞ PİYASASI DURUMU NEDİR?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4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MESLEKİ EĞİTİM YERLERİNİ TANIMALIYIM</a:t>
            </a:r>
            <a:endParaRPr lang="tr-TR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4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dirty="0" smtClean="0"/>
              <a:t>SONUÇ OLARAK</a:t>
            </a:r>
            <a:endParaRPr lang="tr-TR" sz="4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34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4281339"/>
          </a:xfrm>
        </p:spPr>
        <p:txBody>
          <a:bodyPr/>
          <a:lstStyle/>
          <a:p>
            <a:pPr marL="0" indent="0">
              <a:buNone/>
            </a:pPr>
            <a:r>
              <a:rPr lang="tr-TR" sz="3600" dirty="0" smtClean="0"/>
              <a:t>SEÇMEYİ DÜŞÜNDÜĞÜM MESLEK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Beklentilerimi karşılıyor mu?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Benim özelliklerim mesleğin gerektirdiği koşullara uygun mu?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Sağlık durumum mesleğin çalışma koşullarına elverişli mi?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Ailemin ekonomik gücü mesleğin eğitimini almam için yeterli mi?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503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68932" y="213570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 smtClean="0"/>
              <a:t>İŞ VE MESLEK SEÇİMİNDE İŞKUR’UN YERİ</a:t>
            </a:r>
            <a:endParaRPr lang="tr-TR" sz="4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0" y="3429000"/>
            <a:ext cx="91417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4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7063" y="1737837"/>
            <a:ext cx="8229600" cy="4323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Clr>
                <a:srgbClr val="0099FF"/>
              </a:buClr>
              <a:buNone/>
              <a:defRPr/>
            </a:pP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İş ve İşçi Bulma Kurumu 1946 yılında 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kurulmuştur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Clr>
                <a:srgbClr val="0099FF"/>
              </a:buClr>
              <a:buNone/>
              <a:defRPr/>
            </a:pPr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Kurumun kuruluş amacı; 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istihdamın korunmasına, geliştirilmesine, yaygınlaştırılmasına ve işsizliğin önlenmesi faaliyetlerine yardımcı olmak ve işsizlik sigortası hizmetleri yürütmektedir.</a:t>
            </a:r>
          </a:p>
          <a:p>
            <a:pPr marL="0" lvl="0" indent="0" algn="just">
              <a:lnSpc>
                <a:spcPct val="110000"/>
              </a:lnSpc>
              <a:spcBef>
                <a:spcPct val="50000"/>
              </a:spcBef>
              <a:buClr>
                <a:srgbClr val="0099FF"/>
              </a:buClr>
              <a:buNone/>
              <a:defRPr/>
            </a:pPr>
            <a:r>
              <a:rPr lang="tr-TR" dirty="0" smtClean="0">
                <a:solidFill>
                  <a:srgbClr val="073E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Kurum </a:t>
            </a:r>
            <a:r>
              <a:rPr lang="tr-TR" dirty="0">
                <a:solidFill>
                  <a:srgbClr val="073E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bünyesinde; merkez birimlerinde 500, taşra birimlerinde ise 3.500 olmak üzere toplam 4.000 personel görev yapmaktadır. </a:t>
            </a:r>
            <a:endParaRPr lang="tr-TR" dirty="0" smtClean="0">
              <a:solidFill>
                <a:srgbClr val="073E8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>
              <a:spcBef>
                <a:spcPts val="1200"/>
              </a:spcBef>
              <a:buClr>
                <a:srgbClr val="0099FF"/>
              </a:buClr>
              <a:buNone/>
              <a:defRPr/>
            </a:pPr>
            <a:r>
              <a:rPr lang="tr-TR" dirty="0" smtClean="0">
                <a:solidFill>
                  <a:srgbClr val="073E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 personeller arasından </a:t>
            </a:r>
            <a:r>
              <a:rPr lang="tr-TR" b="1" dirty="0" smtClean="0">
                <a:solidFill>
                  <a:srgbClr val="073E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iş ve meslek danışmanları</a:t>
            </a:r>
            <a:r>
              <a:rPr lang="tr-TR" dirty="0" smtClean="0">
                <a:solidFill>
                  <a:srgbClr val="073E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sizlere meslek seçmeniz ve iş bulmanız konusunda yardımcı olmaktadır.</a:t>
            </a:r>
            <a:endParaRPr lang="tr-TR" dirty="0">
              <a:solidFill>
                <a:srgbClr val="073E8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600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Çalışma</a:t>
            </a:r>
            <a:r>
              <a:rPr lang="tr-TR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ve İş Kurumu ( İŞKUR)</a:t>
            </a:r>
            <a:endParaRPr lang="tr-TR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669" y="5934256"/>
            <a:ext cx="1734840" cy="9237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84" y="2841691"/>
            <a:ext cx="219039" cy="3264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82" y="2337884"/>
            <a:ext cx="219039" cy="3264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83" y="4362897"/>
            <a:ext cx="219039" cy="326466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6F0C-A91C-4846-A279-7A7EB70DC100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84" y="5137975"/>
            <a:ext cx="219039" cy="3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5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Meslek Seçme aşamasında olan kişilere mesleki yönelim bataryası ile destek verir.</a:t>
            </a: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İş ve Meslek Danışmanlığı</a:t>
            </a:r>
            <a:endParaRPr lang="tr-TR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6F0C-A91C-4846-A279-7A7EB70DC100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Meslek </a:t>
            </a:r>
            <a:r>
              <a:rPr lang="tr-TR" sz="4000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Bataryası Sonuçları</a:t>
            </a:r>
            <a:endParaRPr lang="tr-TR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7" name="Picture 3" descr="D:\Profil\erencem.kayikci\Desktop\mesle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49488"/>
            <a:ext cx="325451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Profil\erencem.kayikci\Desktop\meslek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82453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74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İş arayan kişilere de  destek verir.</a:t>
            </a: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654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6825" y="2071740"/>
            <a:ext cx="3491052" cy="4856489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İşin gerektirdiği özellikler ve işin gerektirdiği nitelik ve şartları karşılaştırır.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Bireyin istek ve durumuna en uygun işe yönlendirir.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İş ve Meslek Danışmanlığı</a:t>
            </a:r>
            <a:endParaRPr lang="tr-TR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59" y="2226569"/>
            <a:ext cx="219039" cy="3264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61" y="4499985"/>
            <a:ext cx="219039" cy="326466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6F0C-A91C-4846-A279-7A7EB70DC100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276872"/>
            <a:ext cx="48393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4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İş ve Meslek Danışmanlığı</a:t>
            </a:r>
            <a:endParaRPr lang="tr-TR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729" y="5112110"/>
            <a:ext cx="1734840" cy="1734840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6F0C-A91C-4846-A279-7A7EB70DC100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Ve meslek edinmek isteyen kişilere </a:t>
            </a:r>
            <a:r>
              <a:rPr lang="tr-TR" sz="3600" u="sng" dirty="0" smtClean="0"/>
              <a:t>kurs</a:t>
            </a:r>
            <a:r>
              <a:rPr lang="tr-TR" sz="3600" dirty="0" smtClean="0"/>
              <a:t> ve </a:t>
            </a:r>
            <a:r>
              <a:rPr lang="tr-TR" sz="3600" u="sng" dirty="0" smtClean="0"/>
              <a:t>iş başında mesleki eğitim </a:t>
            </a:r>
            <a:r>
              <a:rPr lang="tr-TR" sz="3600" dirty="0" smtClean="0"/>
              <a:t>olanağı sağlar.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6388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20688"/>
            <a:ext cx="7817118" cy="5798336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602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136904" cy="610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AYRINTILI BİLGİ İÇİN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ATATÜRK MAHALLESİ KORKMAZ SOKAK  NO:16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SİNCAN/ANKARA</a:t>
            </a:r>
          </a:p>
          <a:p>
            <a:pPr marL="0" indent="0">
              <a:buNone/>
            </a:pPr>
            <a:r>
              <a:rPr lang="tr-TR" dirty="0" smtClean="0"/>
              <a:t>           TEL: 269 40 10</a:t>
            </a:r>
          </a:p>
          <a:p>
            <a:pPr marL="0" indent="0">
              <a:buNone/>
            </a:pPr>
            <a:r>
              <a:rPr lang="tr-TR" dirty="0" smtClean="0"/>
              <a:t>        www.iskur.gov.tr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t</a:t>
            </a:r>
            <a:r>
              <a:rPr lang="tr-TR" dirty="0" smtClean="0">
                <a:hlinkClick r:id="rId2"/>
              </a:rPr>
              <a:t>uba.kuytul@iskur.gov.tr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212976"/>
            <a:ext cx="3822700" cy="1529667"/>
          </a:xfrm>
        </p:spPr>
      </p:pic>
    </p:spTree>
    <p:extLst>
      <p:ext uri="{BB962C8B-B14F-4D97-AF65-F5344CB8AC3E}">
        <p14:creationId xmlns:p14="http://schemas.microsoft.com/office/powerpoint/2010/main" xmlns="" val="33466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TEŞEKKÜR EDERİZ</a:t>
            </a:r>
            <a:endParaRPr lang="tr-TR" sz="5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466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48" y="1979051"/>
            <a:ext cx="8492548" cy="46665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u="sng" dirty="0" err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İşkur</a:t>
            </a:r>
            <a:r>
              <a:rPr lang="tr-TR" u="sng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Ankara’da 4 hizmet merkezi ile faaliyetlerini</a:t>
            </a:r>
          </a:p>
          <a:p>
            <a:pPr>
              <a:lnSpc>
                <a:spcPct val="150000"/>
              </a:lnSpc>
              <a:buNone/>
            </a:pPr>
            <a:r>
              <a:rPr lang="tr-TR" u="sng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sürdürmektedir.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Sincan Hizmet 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Merkezi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Çankaya Hizmet Merkezi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Altındağ Hizmet Merkezi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Ostim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Hizmet Merkezi</a:t>
            </a:r>
          </a:p>
          <a:p>
            <a:pPr>
              <a:lnSpc>
                <a:spcPct val="150000"/>
              </a:lnSpc>
            </a:pP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40403" cy="1143000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Çalışma ve İş Kurumu ( İŞKUR)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2763" y="5123160"/>
            <a:ext cx="1734840" cy="17348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429000"/>
            <a:ext cx="219039" cy="3264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77072"/>
            <a:ext cx="219039" cy="3264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18" y="4653136"/>
            <a:ext cx="219039" cy="32646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291167"/>
            <a:ext cx="219039" cy="326466"/>
          </a:xfrm>
          <a:prstGeom prst="rect">
            <a:avLst/>
          </a:prstGeom>
        </p:spPr>
      </p:pic>
      <p:pic>
        <p:nvPicPr>
          <p:cNvPr id="4098" name="Picture 2" descr="C:\Users\Sibel\Desktop\SUNUM RESİMLER\whowe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1762"/>
            <a:ext cx="4137571" cy="29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6F0C-A91C-4846-A279-7A7EB70DC100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590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62880" y="1124744"/>
            <a:ext cx="8229600" cy="37444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Clr>
                <a:srgbClr val="0099FF"/>
              </a:buClr>
              <a:buSzPct val="100000"/>
              <a:buNone/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Türkiye 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genelinde 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2800 İş ve 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eslek Danışmanı 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Ankara’da 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260 ve Sincan Hizmet Biriminde de 40  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İş ve Meslek Danışmanı </a:t>
            </a:r>
            <a:r>
              <a:rPr lang="tr-T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İşkur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 Hizmet Merkezlerinde danışmanlık hizmeti vermektedir.</a:t>
            </a: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Clr>
                <a:srgbClr val="0099FF"/>
              </a:buClr>
              <a:buSzPct val="100000"/>
              <a:buNone/>
              <a:defRPr/>
            </a:pPr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Clr>
                <a:srgbClr val="0099FF"/>
              </a:buClr>
              <a:buSzPct val="100000"/>
              <a:buNone/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600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Çalışma</a:t>
            </a:r>
            <a:r>
              <a:rPr lang="tr-TR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ve İş Kurumu ( İŞKUR)</a:t>
            </a:r>
            <a:endParaRPr lang="tr-TR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88840"/>
            <a:ext cx="219039" cy="326466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6F0C-A91C-4846-A279-7A7EB70DC100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52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İŞ VE MESLEK DANIŞMANI DA NE ACABA?</a:t>
            </a:r>
            <a:endParaRPr lang="tr-TR" sz="6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781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6000" dirty="0" smtClean="0"/>
          </a:p>
          <a:p>
            <a:pPr marL="0" indent="0" algn="ctr">
              <a:buNone/>
            </a:pPr>
            <a:r>
              <a:rPr lang="tr-TR" sz="6000" dirty="0" smtClean="0"/>
              <a:t>MESLEK NEDİR ?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xmlns="" val="33466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                                    </a:t>
            </a:r>
            <a:r>
              <a:rPr lang="tr-TR" sz="3600" dirty="0" smtClean="0"/>
              <a:t>Meslek</a:t>
            </a:r>
          </a:p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r>
              <a:rPr lang="tr-TR" sz="2800" dirty="0" smtClean="0"/>
              <a:t>Kişilerin </a:t>
            </a:r>
            <a:r>
              <a:rPr lang="tr-TR" sz="2800" dirty="0"/>
              <a:t>belli bir eğitimle edindikleri ve hayatlarını kazanmak için sürdürdükleri düzenli ve kurallı faaliyetler bütünüdür.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573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3389614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İŞ NEDİR ?</a:t>
            </a:r>
            <a:endParaRPr lang="tr-TR" sz="6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129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6029</TotalTime>
  <Words>835</Words>
  <Application>Microsoft Office PowerPoint</Application>
  <PresentationFormat>Ekran Gösterisi (4:3)</PresentationFormat>
  <Paragraphs>170</Paragraphs>
  <Slides>38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0" baseType="lpstr">
      <vt:lpstr>Dalga Biçimi</vt:lpstr>
      <vt:lpstr>Klip</vt:lpstr>
      <vt:lpstr>TÜRKİYE İŞ KURUMU</vt:lpstr>
      <vt:lpstr>SUNUM PLANI</vt:lpstr>
      <vt:lpstr>Çalışma ve İş Kurumu ( İŞKUR)</vt:lpstr>
      <vt:lpstr>Çalışma ve İş Kurumu ( İŞKUR)</vt:lpstr>
      <vt:lpstr>Çalışma ve İş Kurumu ( İŞKUR)</vt:lpstr>
      <vt:lpstr>Slayt 6</vt:lpstr>
      <vt:lpstr>Slayt 7</vt:lpstr>
      <vt:lpstr>Slayt 8</vt:lpstr>
      <vt:lpstr>Slayt 9</vt:lpstr>
      <vt:lpstr>Slayt 10</vt:lpstr>
      <vt:lpstr>Slayt 11</vt:lpstr>
      <vt:lpstr>Yanlış Meslek Seçimi </vt:lpstr>
      <vt:lpstr>Slayt 13</vt:lpstr>
      <vt:lpstr>Slayt 14</vt:lpstr>
      <vt:lpstr>Slayt 15</vt:lpstr>
      <vt:lpstr>Slayt 16</vt:lpstr>
      <vt:lpstr>NE YAPMALIYIM?</vt:lpstr>
      <vt:lpstr>Slayt 18</vt:lpstr>
      <vt:lpstr>MESLEKLERİ TANIMALIYIM</vt:lpstr>
      <vt:lpstr>MESLEKLERİ TANIMALIYIM</vt:lpstr>
      <vt:lpstr>MESLEKLERİ TANIMALIYIM</vt:lpstr>
      <vt:lpstr>MESLEKİ EĞİTİM YERLERİNİ TANIMALIYIM</vt:lpstr>
      <vt:lpstr>MESLEKİ EĞİTİM YERLERİNİ TANIMALIYIM</vt:lpstr>
      <vt:lpstr>MESLEKİ EĞİTİM YERLERİNİ TANIMALIYIM</vt:lpstr>
      <vt:lpstr>MESLEKİ EĞİTİM YERLERİNİ TANIMALIYIM</vt:lpstr>
      <vt:lpstr>MESLEKİ EĞİTİM YERLERİNİ TANIMALIYIM</vt:lpstr>
      <vt:lpstr>Slayt 27</vt:lpstr>
      <vt:lpstr>Slayt 28</vt:lpstr>
      <vt:lpstr>Slayt 29</vt:lpstr>
      <vt:lpstr>İş ve Meslek Danışmanlığı</vt:lpstr>
      <vt:lpstr>Meslek Bataryası Sonuçları</vt:lpstr>
      <vt:lpstr>Slayt 32</vt:lpstr>
      <vt:lpstr>İş ve Meslek Danışmanlığı</vt:lpstr>
      <vt:lpstr>İş ve Meslek Danışmanlığı</vt:lpstr>
      <vt:lpstr>Slayt 35</vt:lpstr>
      <vt:lpstr>Slayt 36</vt:lpstr>
      <vt:lpstr>AYRINTILI BİLGİ İÇİN</vt:lpstr>
      <vt:lpstr>TEŞEKKÜR EDERİZ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TÜRKİYE İŞ KURUMU</dc:title>
  <dc:creator>Naki ÇALTINER</dc:creator>
  <cp:lastModifiedBy>K</cp:lastModifiedBy>
  <cp:revision>81</cp:revision>
  <dcterms:created xsi:type="dcterms:W3CDTF">2012-12-17T12:19:39Z</dcterms:created>
  <dcterms:modified xsi:type="dcterms:W3CDTF">2016-03-11T06:32:37Z</dcterms:modified>
</cp:coreProperties>
</file>