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92" r:id="rId7"/>
    <p:sldId id="293" r:id="rId8"/>
    <p:sldId id="294" r:id="rId9"/>
    <p:sldId id="295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9" r:id="rId20"/>
    <p:sldId id="297" r:id="rId21"/>
    <p:sldId id="310" r:id="rId22"/>
    <p:sldId id="318" r:id="rId23"/>
    <p:sldId id="263" r:id="rId24"/>
    <p:sldId id="311" r:id="rId25"/>
    <p:sldId id="312" r:id="rId26"/>
    <p:sldId id="313" r:id="rId27"/>
    <p:sldId id="319" r:id="rId28"/>
    <p:sldId id="320" r:id="rId29"/>
    <p:sldId id="315" r:id="rId30"/>
    <p:sldId id="316" r:id="rId31"/>
    <p:sldId id="317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92" autoAdjust="0"/>
    <p:restoredTop sz="94434" autoAdjust="0"/>
  </p:normalViewPr>
  <p:slideViewPr>
    <p:cSldViewPr>
      <p:cViewPr varScale="1">
        <p:scale>
          <a:sx n="99" d="100"/>
          <a:sy n="99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5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4C2E-620B-4472-810F-61E6ACB5689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980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F044D-4890-4326-BFEB-EF97AA3109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4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D8448-C080-4FE7-85E6-E4631A626E08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07.12.2018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357F-81A8-4B93-AA11-F2AAE2EEA8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75FD-9B3D-452A-88A1-656AE250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5125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EA589-3AD4-423B-9301-9EFF7FA35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4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76F50-424A-457B-BB87-D5C79012953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661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2F78-D6C4-47F7-B9E9-79FE330BB5C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66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09B7E-B9B2-466D-AF14-12D405B73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4463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5EFA-0FD0-4B62-A09D-2FD41CC2013A}" type="slidenum">
              <a:rPr lang="tr-TR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431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DDC56-2376-4834-9E19-AC297AE5E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792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>
              <a:defRPr/>
            </a:pPr>
            <a:fld id="{51B5138E-5664-4CA0-A784-6DE795509B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3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9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İŞ SAĞLIĞI VE GÜVENLİĞİ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MALİ İHTİYAÇLARININ YÖNETİMİ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ahoma" panose="020B0604030504040204" pitchFamily="34" charset="0"/>
              </a:rPr>
              <a:t> 2018</a:t>
            </a:r>
            <a:endParaRPr lang="tr-TR" altLang="tr-TR" sz="2000" b="1" dirty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36933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95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877" y="2444654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9362" y="397235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29342" y="2192034"/>
            <a:ext cx="520558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skorları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güncel tutulacak.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Riske bağlı talep edilen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ödeneğin maliyet analizinin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piyasa fiyat araştırmasına göre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belirlenecek.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kodlara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talepleri yapılacak.</a:t>
            </a:r>
            <a:endParaRPr lang="tr-TR" altLang="tr-TR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Telafisi mümkün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olmayan hususlarla karşılaşılmaması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 zararı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oluşturulmayacak.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 içinde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girilmiş ödenek ihtiyacı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verileri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takip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edilecek,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4371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42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911" y="2098398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961685" y="40479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88189" y="2415537"/>
            <a:ext cx="52055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İSG Büro Yöneticileri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İSG açısından;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inceleme, analiz etme, risk şiddet ve frekans değeri dikkate alınarak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işlemleri 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Gerekirse tehlikeli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yerinde teknik uzmanlarca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incelenerek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düzenlenen rapora göre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işlemleri yapılacak.</a:t>
            </a:r>
            <a:endParaRPr lang="tr-TR" altLang="tr-TR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8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4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50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30204" y="2031556"/>
            <a:ext cx="5205586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İkinci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Koordinatörleri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uygunluğu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edilecek.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Eğitim Genel Müdürlüğüne bağlı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okullarının talepleri;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Koordinatörünün onayını müteakip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 Destek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Hizmetleri Şube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 tarafından </a:t>
            </a:r>
            <a:r>
              <a:rPr 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MEM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İnşaat ve Emlak Şube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66" y="2736282"/>
            <a:ext cx="1603248" cy="16032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002906" y="449010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9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88123" y="5889069"/>
            <a:ext cx="30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Ok 22"/>
          <p:cNvSpPr/>
          <p:nvPr/>
        </p:nvSpPr>
        <p:spPr>
          <a:xfrm>
            <a:off x="2555776" y="5106381"/>
            <a:ext cx="3531785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2528049" y="485721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5325" y="3153479"/>
            <a:ext cx="5205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Bakanlığımız ilgili Genel Müdürlüklerin bütçe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mali kaynakları hakkında görevli Daire Başkanlıklarında yetkilendirilmiş,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uzman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843" y="2173636"/>
            <a:ext cx="2438400" cy="24384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77081" y="464970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1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389146" y="1500455"/>
            <a:ext cx="82942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İşlemi Yapılırken Dikkat Edilecek Hususlar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 birimlerine bağlı okul/kurumlar ile Temel Eğitim Genel Müdürlüğüne bağlı okulların, ödenek ihtiyacının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´´h´´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´´ı´´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maddelerindeki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esaslara göre son 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yapılırken; 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2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34585"/>
            <a:ext cx="82942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Can ve mal güvenliği hususları, ileride telafisi mümkün olmayan durumlar ile idari ve hukuki süreçlerle karşılaşılmaması için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ivedilikle değerlendirme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talebine ilişkin sistemdeki veriler değerlendirirken,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üst amirlerle paylaşılarak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karar verilmesi gereken hususlara dikkat edilmesi,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sistemde açıklama kısmına mutlaka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gerekçesinin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Onay İşlemi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gönderilecek ödeneğe ait evrak kayıt tarih ve sayısının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Uygun olmayan ödenek kalemi ve görev alanı dışında sehven gelen taleplerin ivedilikle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edilmesi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Talep edilen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ihtiyaç miktarlarının karşılanabilir düzeyde olmasına ve piyasa şartlarına uygunluğuna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dikkat edilmesi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gerekmektedir.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87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277726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Son Onay İşleminden Sonra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Gönderme Süreci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00" y="2125647"/>
            <a:ext cx="8411681" cy="3661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205" y="2658574"/>
            <a:ext cx="851753" cy="85175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548869" y="4449707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467884" y="2852360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000576" y="3558335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579637" y="4420481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pic>
        <p:nvPicPr>
          <p:cNvPr id="1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81555">
            <a:off x="3080006" y="3308752"/>
            <a:ext cx="1278967" cy="22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47052">
            <a:off x="2199885" y="1742470"/>
            <a:ext cx="979921" cy="1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0594" flipH="1">
            <a:off x="3823940" y="2829218"/>
            <a:ext cx="2299378" cy="22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52507" flipV="1">
            <a:off x="4210352" y="1878912"/>
            <a:ext cx="979921" cy="23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Ä°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20000" flipH="1" flipV="1">
            <a:off x="2114987" y="2910658"/>
            <a:ext cx="664005" cy="1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410454" y="4396892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</p:spTree>
    <p:extLst>
      <p:ext uri="{BB962C8B-B14F-4D97-AF65-F5344CB8AC3E}">
        <p14:creationId xmlns:p14="http://schemas.microsoft.com/office/powerpoint/2010/main" xmlns="" val="122871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570022"/>
            <a:ext cx="82089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ISG MALİ İHTİYAÇLARI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ve taşra teşkilatı birimlerinde, 6331 sayılı İş Sağlığı ve Güvenliği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Kanunu hükümleri doğrultusunda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Sağlığı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Güvenliği Risk Değerlendirmesi Yönetmeliği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gereğince "Risk Değerlendirme Ekipleri" tarafından işveren/işveren vekillerinin koordinasyonunda riskler değerlendirilerek, MEBBİS İSGB modülüne veri girişleri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yapılmakta olup, girilen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risklerin giderilmesi için mali kaynak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ihtiyaçları ortaya çıkmaktadır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1496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25881" y="1306820"/>
            <a:ext cx="829426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Risklerle İlgili İyileştirme Çalışmaları Yapıldıktan Sonra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 Büro Yöneticileri ve İl İSGB Koordinatörlerince;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gönderilen risklerin ortadan kaldırıldığına veya risk skorunun kabul edilebilir seviyeye indirgendiğine dair araştırma ve saha gözetimlerinin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risk değerlendirme revizyon işleminin gerçekleştirilmesi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yıl sonunda,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bütün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yetkililerince, gönderilen/gönderilemeyen ödenek miktarlarına ait icmal listesinin sistem üzerinden oluşturularak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onaylı suretlerinin  muhafaza edilmesi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3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8" y="5033950"/>
            <a:ext cx="7439025" cy="13620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7 Metin kutusu"/>
          <p:cNvSpPr txBox="1">
            <a:spLocks noChangeArrowheads="1"/>
          </p:cNvSpPr>
          <p:nvPr/>
        </p:nvSpPr>
        <p:spPr bwMode="auto">
          <a:xfrm>
            <a:off x="431800" y="1196975"/>
            <a:ext cx="8208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MEBBİS İşyeri Sağlık ve Güvenlik 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Modülü’ne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Giriş</a:t>
            </a:r>
          </a:p>
          <a:p>
            <a:pPr algn="just"/>
            <a:endParaRPr lang="tr-TR" altLang="tr-TR" sz="2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 risk tabanlı ödenek talebinde bulunmak için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kodu 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Onay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İşlemleri için İlçe Büro Yöneticileri ve İl İSGB Koordinatörleri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kendilerine tanımlanmış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Destek Hizmetleri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err="1" smtClean="0">
                <a:latin typeface="Times New Roman" pitchFamily="18" charset="0"/>
                <a:cs typeface="Times New Roman" pitchFamily="18" charset="0"/>
              </a:rPr>
              <a:t>ISGODxx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ile; </a:t>
            </a: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İnşaat ve Emlak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kendisine tanımlanan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MEBBİS sistemine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giriş yapacaklardır.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75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947096" y="1718772"/>
            <a:ext cx="5528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 işveren/işveren vekili tarafından sisteme giriş yapıldıktan sonra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süresi, risk skoru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(15 ve üstü)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sorumlu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güncel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olan riskler listelenecektir. Burada Tahmini Bütçe alanına virgül ve nokta olmadan talep edilecek ödenek miktarı (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örn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: 12500) girilerek doğru Ödenek Kalemi seçildikten sonra Güncelle seçeneği işaretlenerek KAYDET işlemi yapılmalıdır.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0" y="1828720"/>
            <a:ext cx="2295525" cy="1714500"/>
          </a:xfrm>
          <a:prstGeom prst="rect">
            <a:avLst/>
          </a:prstGeom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1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0" y="2208764"/>
            <a:ext cx="8074390" cy="31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76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71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İlçe İSG Büro yöneticisi 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okul/kurumlarca kaydedilen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Yetkilisi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36" y="4051531"/>
            <a:ext cx="7259366" cy="2287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0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İSG Büro yöneticisince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İSGB Koordinatörü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490"/>
            <a:ext cx="8362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34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63838" y="1696245"/>
            <a:ext cx="6056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İlgili Genel Müdürlük yetkilisi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Yetkilileri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9" y="2019933"/>
            <a:ext cx="2152650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4377167"/>
            <a:ext cx="8373938" cy="17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83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65EFA-0FD0-4B62-A09D-2FD41CC2013A}" type="slidenum">
              <a:rPr lang="tr-TR" smtClean="0">
                <a:solidFill>
                  <a:srgbClr val="D1282E"/>
                </a:solidFill>
              </a:rPr>
              <a:pPr>
                <a:defRPr/>
              </a:pPr>
              <a:t>27</a:t>
            </a:fld>
            <a:endParaRPr lang="tr-TR">
              <a:solidFill>
                <a:srgbClr val="D1282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2657"/>
            <a:ext cx="6192688" cy="322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180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65EFA-0FD0-4B62-A09D-2FD41CC2013A}" type="slidenum">
              <a:rPr lang="tr-TR" smtClean="0">
                <a:solidFill>
                  <a:srgbClr val="D1282E"/>
                </a:solidFill>
              </a:rPr>
              <a:pPr>
                <a:defRPr/>
              </a:pPr>
              <a:t>28</a:t>
            </a:fld>
            <a:endParaRPr lang="tr-TR">
              <a:solidFill>
                <a:srgbClr val="D1282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45" y="5517232"/>
            <a:ext cx="866655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4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98162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01698" y="299354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271732" y="1914883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860318" y="3419683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75696" y="5680171"/>
            <a:ext cx="306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 Yetkilisi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001766" y="493708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45860" y="27466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292801" y="56976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346377" y="412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648282" y="2977003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509448" y="58125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46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03238" y="1823620"/>
            <a:ext cx="82089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	Risk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 tehlike yönetimine bağlı mali ihtiyaçların; ciddi ve yakın tehlike arz etmesi durumları dikkate alınarak karşılanabilmesi amacıyla, MEBBİS İSGB modülü “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Risk Tabanlı Ödenek Girişi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” ekranı veri girişine açılmıştır. 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MEBBİS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İSGB modülünde, risk değerlendirmesine bağlı olarak ortaya çıkan ödenek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taleplerinin karşılanabilmesi için yapılacak iş ve işlemler; 23.02.2018 tarihinde yayımlanan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sayılı İş Sağlığı ve Güvenliği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İhtiyaçların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Yönetimi Genelgesi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belirtilmektedir.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33514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2936" y="1062514"/>
            <a:ext cx="868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Bağlı Okulları İle Okul/Kurumların </a:t>
            </a:r>
            <a:r>
              <a:rPr 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Gayrimenkul Büyük Onarım Giderlerine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Ait Risk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4195" y="2927966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48282" y="2977175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02360" y="183439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9448" y="583780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734721" y="344604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665132" y="4936097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35739" y="27440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897389" y="56784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246807" y="4160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253" y="3855072"/>
            <a:ext cx="1603248" cy="1603248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6215530" y="5295664"/>
            <a:ext cx="27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Destek </a:t>
            </a:r>
            <a:r>
              <a:rPr lang="tr-TR" altLang="tr-TR" b="1" kern="0" dirty="0" smtClean="0">
                <a:latin typeface="Times New Roman" pitchFamily="18" charset="0"/>
                <a:cs typeface="Times New Roman" pitchFamily="18" charset="0"/>
              </a:rPr>
              <a:t>Hizmetleri/İnşaat ve Emlak Şube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yetkilisi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87189" y="1152654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19672" y="170080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SORU/CEVAP BÖLÜMÜ</a:t>
            </a:r>
            <a:endParaRPr lang="tr-T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9740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6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TEŞEKKÜR EDERİM</a:t>
            </a:r>
            <a:endParaRPr lang="tr-TR" altLang="tr-TR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8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2847" y="1462345"/>
            <a:ext cx="6302266" cy="46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36912"/>
            <a:ext cx="5426491" cy="1723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3577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49548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Sayılı Genelge doğrultusunda;</a:t>
            </a:r>
          </a:p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Okul/kurumlar tarafından risklerin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giderilmesi için ön görülen </a:t>
            </a:r>
            <a:r>
              <a:rPr lang="tr-TR" altLang="tr-TR" sz="2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; tehlikeli ve çok tehlikeli (15 ve üstü) olması durumunda riske bağlı ödenek talebi yapılması mümkün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olacağından kayıtların ve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kişilerinin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güncel tutulması,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Tehlike ve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riskler sisteme girilirken,  ileride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telafisi mümkün olmayan hususlarla karşılaşılmaması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kamu zararı oluşturulmaması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için gerekli hassasiyetin gösterilmesi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vekili tarafından, okul/kurumdaki risklerden kaynaklı mali ihtiyaçların  belirlenmesinde,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kodlara uygun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taleplerinin yapılması, </a:t>
            </a:r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7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vekili tarafından, talep edilen ödeneğin maliyet analizinin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piyasa fiyat araştırmasına göre belirlenmesi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en ekonomik biçimde çözümleme yapılması, herhangi bir kamu zararı oluşturmaması, mer'i mevzuat hükümlerine uygun, can ve mal kayıplarının önlenmesini sağlayacak şekilde ödenek ihtiyacı verilerinin sisteme girilmesi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vekillerince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yıl içinde girilmiş ödenek ihtiyacı verilerinin takip edilmesi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ciddi ve yakın bir tehlike arz eden kısım yada bölümde işin durdurulması gerekiyorsa gerekli tedbirlerin aksatılmadan alınması için İl/İlçe Milli Eğitim Müdürüne bildirimde bulunulması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95723"/>
            <a:ext cx="829426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Kurum 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İlçe İSG Büro Yöneticileri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İSG açısından; inceleme, analiz etme, risk şiddet ve frekans değeri dikkate alınarak,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gerekirse tehlikeli durumların yerinde teknik uzmanlarca incelemesi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sonucunda düzenlenen rapora göre karar verilmesi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 İSGB Koordinatörleri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9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316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Yöneticilerinin onay işlemlerinin doğruluğunu teyit edecek şekilde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muhtemel harcamanın sınıflandırmasında kullanılan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kodların uygunluğu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edilerek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gerekli  hassasiyeti sağlayacak şekilde karar verilmesi,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bağlı okullarının 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ödenek ihtiyacı taleplerine ait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 işlemini müteakip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Milli Eğitim Müdürlüğü Destek Hizmetleri Şube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MEBBİS yöneticisi tarafından tanımlanan </a:t>
            </a:r>
            <a:r>
              <a:rPr lang="tr-TR" altLang="tr-TR" sz="2400" b="1" kern="0" dirty="0" err="1">
                <a:latin typeface="Times New Roman" pitchFamily="18" charset="0"/>
                <a:cs typeface="Times New Roman" pitchFamily="18" charset="0"/>
              </a:rPr>
              <a:t>ISGODPlakaKodu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</p:txBody>
      </p:sp>
    </p:spTree>
    <p:extLst>
      <p:ext uri="{BB962C8B-B14F-4D97-AF65-F5344CB8AC3E}">
        <p14:creationId xmlns:p14="http://schemas.microsoft.com/office/powerpoint/2010/main" xmlns="" val="2637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975"/>
            <a:ext cx="82942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talepleri;</a:t>
            </a:r>
            <a:r>
              <a:rPr lang="tr-TR" altLang="tr-TR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MEM İnşaat ve Emlak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Şube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İl MEBBİS yöneticisi tarafından tanımlanan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bir 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teşkilatında ödenek gönderiminde;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 Müdürlüklerin/Başkanlıkların bütçe ve mali kaynakları hakkında görevli Daire Başkanlıklarında yetkilendirilmiş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süreç takip sorumluluğuna sahip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uzman tarafından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   gerekmektedir.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88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1504</Words>
  <Application>Microsoft Office PowerPoint</Application>
  <PresentationFormat>Ekran Gösterisi (4:3)</PresentationFormat>
  <Paragraphs>461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Medyan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Ozkan AVCI</dc:creator>
  <cp:lastModifiedBy>Kullanıcı</cp:lastModifiedBy>
  <cp:revision>115</cp:revision>
  <dcterms:created xsi:type="dcterms:W3CDTF">2017-05-25T07:49:56Z</dcterms:created>
  <dcterms:modified xsi:type="dcterms:W3CDTF">2018-12-07T07:29:25Z</dcterms:modified>
</cp:coreProperties>
</file>