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4"/>
  </p:notesMasterIdLst>
  <p:sldIdLst>
    <p:sldId id="256" r:id="rId2"/>
    <p:sldId id="257" r:id="rId3"/>
    <p:sldId id="304" r:id="rId4"/>
    <p:sldId id="258" r:id="rId5"/>
    <p:sldId id="308" r:id="rId6"/>
    <p:sldId id="259" r:id="rId7"/>
    <p:sldId id="313" r:id="rId8"/>
    <p:sldId id="319" r:id="rId9"/>
    <p:sldId id="260" r:id="rId10"/>
    <p:sldId id="261" r:id="rId11"/>
    <p:sldId id="305" r:id="rId12"/>
    <p:sldId id="263" r:id="rId13"/>
    <p:sldId id="264" r:id="rId14"/>
    <p:sldId id="307" r:id="rId15"/>
    <p:sldId id="265" r:id="rId16"/>
    <p:sldId id="266" r:id="rId17"/>
    <p:sldId id="306" r:id="rId18"/>
    <p:sldId id="267" r:id="rId19"/>
    <p:sldId id="310" r:id="rId20"/>
    <p:sldId id="318" r:id="rId21"/>
    <p:sldId id="317" r:id="rId22"/>
    <p:sldId id="268" r:id="rId23"/>
    <p:sldId id="314" r:id="rId24"/>
    <p:sldId id="269" r:id="rId25"/>
    <p:sldId id="315" r:id="rId26"/>
    <p:sldId id="316" r:id="rId27"/>
    <p:sldId id="270" r:id="rId28"/>
    <p:sldId id="321" r:id="rId29"/>
    <p:sldId id="323" r:id="rId30"/>
    <p:sldId id="311" r:id="rId31"/>
    <p:sldId id="312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2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4" r:id="rId53"/>
    <p:sldId id="293" r:id="rId54"/>
    <p:sldId id="295" r:id="rId55"/>
    <p:sldId id="296" r:id="rId56"/>
    <p:sldId id="297" r:id="rId57"/>
    <p:sldId id="299" r:id="rId58"/>
    <p:sldId id="298" r:id="rId59"/>
    <p:sldId id="302" r:id="rId60"/>
    <p:sldId id="303" r:id="rId61"/>
    <p:sldId id="300" r:id="rId62"/>
    <p:sldId id="301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FD5D2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2883" autoAdjust="0"/>
  </p:normalViewPr>
  <p:slideViewPr>
    <p:cSldViewPr>
      <p:cViewPr varScale="1">
        <p:scale>
          <a:sx n="85" d="100"/>
          <a:sy n="85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51B7-47A5-472E-A419-2FF5D2BC3CD2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CED5-9D28-4436-B84D-584712BE5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222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CED5-9D28-4436-B84D-584712BE547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039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4CED5-9D28-4436-B84D-584712BE5478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7568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EB283B-54F9-4208-B077-88D1A50C00C5}" type="datetimeFigureOut">
              <a:rPr lang="tr-TR" smtClean="0"/>
              <a:pPr/>
              <a:t>26.02.2020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F76189-4BF8-4143-BC1E-0F42640E3FF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55968" cy="3744416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>
                <a:latin typeface="Comic Sans MS" pitchFamily="66" charset="0"/>
              </a:rPr>
              <a:t/>
            </a:r>
            <a:br>
              <a:rPr lang="tr-TR" dirty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>
                <a:latin typeface="Comic Sans MS" pitchFamily="66" charset="0"/>
              </a:rPr>
              <a:t/>
            </a:r>
            <a:br>
              <a:rPr lang="tr-TR" dirty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>
                <a:latin typeface="Comic Sans MS" pitchFamily="66" charset="0"/>
              </a:rPr>
              <a:t/>
            </a:r>
            <a:br>
              <a:rPr lang="tr-TR" dirty="0">
                <a:latin typeface="Comic Sans MS" pitchFamily="66" charset="0"/>
              </a:rPr>
            </a:br>
            <a:r>
              <a:rPr lang="tr-TR" sz="5400" dirty="0" smtClean="0">
                <a:solidFill>
                  <a:srgbClr val="FFC000"/>
                </a:solidFill>
                <a:latin typeface="Comic Sans MS" pitchFamily="66" charset="0"/>
              </a:rPr>
              <a:t>günümüzün </a:t>
            </a:r>
            <a:r>
              <a:rPr lang="tr-TR" sz="5400" dirty="0" err="1" smtClean="0">
                <a:solidFill>
                  <a:srgbClr val="FFC000"/>
                </a:solidFill>
                <a:latin typeface="Comic Sans MS" pitchFamily="66" charset="0"/>
              </a:rPr>
              <a:t>önemlİ</a:t>
            </a:r>
            <a:r>
              <a:rPr lang="tr-TR" sz="5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tr-TR" sz="5400" dirty="0" err="1" smtClean="0">
                <a:solidFill>
                  <a:srgbClr val="FFC000"/>
                </a:solidFill>
                <a:latin typeface="Comic Sans MS" pitchFamily="66" charset="0"/>
              </a:rPr>
              <a:t>sağlIk</a:t>
            </a:r>
            <a:r>
              <a:rPr lang="tr-TR" sz="5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tr-TR" sz="5400" dirty="0" err="1" smtClean="0">
                <a:solidFill>
                  <a:srgbClr val="FFC000"/>
                </a:solidFill>
                <a:latin typeface="Comic Sans MS" pitchFamily="66" charset="0"/>
              </a:rPr>
              <a:t>sorunlarI</a:t>
            </a:r>
            <a:r>
              <a:rPr lang="tr-TR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tr-TR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tr-TR" dirty="0">
                <a:latin typeface="Comic Sans MS" pitchFamily="66" charset="0"/>
              </a:rPr>
              <a:t/>
            </a:r>
            <a:br>
              <a:rPr lang="tr-TR" dirty="0">
                <a:latin typeface="Comic Sans MS" pitchFamily="66" charset="0"/>
              </a:rPr>
            </a:br>
            <a:endParaRPr lang="tr-TR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/>
          </a:bodyPr>
          <a:lstStyle/>
          <a:p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18399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267744" y="3429000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6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57301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7301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365104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365104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65104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365104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30120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0120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0120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30120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30120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30120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8092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8092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780928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267" y="213285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9093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13285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3285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3300" b="1" dirty="0">
                <a:solidFill>
                  <a:srgbClr val="800000"/>
                </a:solidFill>
                <a:latin typeface="Comic Sans MS" pitchFamily="66" charset="0"/>
              </a:rPr>
              <a:t>Tedavi olmayan bir </a:t>
            </a:r>
            <a:r>
              <a:rPr lang="tr-TR" sz="3300" b="1" dirty="0">
                <a:solidFill>
                  <a:srgbClr val="800000"/>
                </a:solidFill>
                <a:latin typeface="Comic Sans MS" pitchFamily="66" charset="0"/>
              </a:rPr>
              <a:t>verem</a:t>
            </a:r>
            <a:r>
              <a:rPr lang="th-TH" sz="3300" b="1" dirty="0">
                <a:solidFill>
                  <a:srgbClr val="800000"/>
                </a:solidFill>
                <a:latin typeface="Comic Sans MS" pitchFamily="66" charset="0"/>
              </a:rPr>
              <a:t> hastası her yıl yaklaşık </a:t>
            </a:r>
            <a:r>
              <a:rPr lang="tr-TR" sz="3300" b="1" dirty="0">
                <a:solidFill>
                  <a:srgbClr val="800000"/>
                </a:solidFill>
                <a:latin typeface="Comic Sans MS" pitchFamily="66" charset="0"/>
              </a:rPr>
              <a:t>5</a:t>
            </a:r>
            <a:r>
              <a:rPr lang="th-TH" sz="3300" b="1" dirty="0" smtClean="0">
                <a:solidFill>
                  <a:srgbClr val="800000"/>
                </a:solidFill>
                <a:latin typeface="Comic Sans MS" pitchFamily="66" charset="0"/>
              </a:rPr>
              <a:t>-15 </a:t>
            </a:r>
            <a:r>
              <a:rPr lang="th-TH" sz="3300" b="1" dirty="0">
                <a:solidFill>
                  <a:srgbClr val="800000"/>
                </a:solidFill>
                <a:latin typeface="Comic Sans MS" pitchFamily="66" charset="0"/>
              </a:rPr>
              <a:t>kişiyi enfekte eder.</a:t>
            </a:r>
            <a:endParaRPr lang="th-TH" sz="35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23528" y="5373216"/>
            <a:ext cx="22526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800000"/>
                </a:solidFill>
                <a:latin typeface="Arial" charset="0"/>
              </a:rPr>
              <a:t>Verem</a:t>
            </a:r>
            <a:r>
              <a:rPr lang="th-TH" b="1" dirty="0">
                <a:solidFill>
                  <a:srgbClr val="800000"/>
                </a:solidFill>
                <a:latin typeface="Arial" charset="0"/>
              </a:rPr>
              <a:t> hastası</a:t>
            </a:r>
          </a:p>
        </p:txBody>
      </p:sp>
      <p:pic>
        <p:nvPicPr>
          <p:cNvPr id="35" name="Picture 6" descr="ma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735" y="2160866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C000"/>
                </a:solidFill>
              </a:rPr>
              <a:t>Mikrobun sağlıklı bireye bulaşması…</a:t>
            </a:r>
            <a:endParaRPr lang="tr-TR" sz="2800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9847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tr-TR" sz="5400" dirty="0" smtClean="0">
                <a:solidFill>
                  <a:srgbClr val="FFC000"/>
                </a:solidFill>
              </a:rPr>
              <a:t>VEREM HASTALIĞI BELİRTİLERİ</a:t>
            </a:r>
            <a:endParaRPr lang="tr-TR" sz="5400" dirty="0">
              <a:solidFill>
                <a:srgbClr val="FFC000"/>
              </a:solidFill>
            </a:endParaRPr>
          </a:p>
        </p:txBody>
      </p:sp>
      <p:pic>
        <p:nvPicPr>
          <p:cNvPr id="5" name="Picture 7" descr="Image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264"/>
            <a:ext cx="2952327" cy="287807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888" y="1988840"/>
            <a:ext cx="5040560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ÖKSÜRÜK: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2-3 haftadan fazla süren ve inatçı karakterde öksürük en sık görülen belirtidir. </a:t>
            </a:r>
          </a:p>
        </p:txBody>
      </p:sp>
      <p:pic>
        <p:nvPicPr>
          <p:cNvPr id="8" name="Picture 8" descr="hemoptiz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6" y="4149080"/>
            <a:ext cx="2660842" cy="2520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4509120"/>
            <a:ext cx="5256584" cy="22467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>
                <a:solidFill>
                  <a:schemeClr val="accent4">
                    <a:lumMod val="50000"/>
                  </a:schemeClr>
                </a:solidFill>
              </a:rPr>
              <a:t>BALGAM ÇIKARMA, KAN TÜKÜRME: </a:t>
            </a:r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Bazı durumlarda, özellikle teşhis ve tedavide geç kalınırsa, kanlı balgam görülebilir.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teş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765175"/>
            <a:ext cx="3744912" cy="259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64088" y="1556792"/>
            <a:ext cx="2880320" cy="100811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ATEŞ ve  GECE TERLEMESİ</a:t>
            </a:r>
          </a:p>
        </p:txBody>
      </p:sp>
      <p:pic>
        <p:nvPicPr>
          <p:cNvPr id="6" name="Picture 13" descr="iştahsızlı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573463"/>
            <a:ext cx="3455987" cy="2592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7584" y="4365104"/>
            <a:ext cx="3830960" cy="10763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>
                <a:solidFill>
                  <a:srgbClr val="FF0000"/>
                </a:solidFill>
              </a:rPr>
              <a:t>ZAYIFLAMA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ve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İŞTAHSIZLIK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3010" name="Picture 2" descr="C:\Documents and Settings\TATVAN\Belgelerim\verem haftası\veremle_savas_afis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-387424"/>
            <a:ext cx="699135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Verem Hastalığı Teşhisinde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995936" y="1628800"/>
            <a:ext cx="475252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Balgam Muayenesi</a:t>
            </a:r>
          </a:p>
        </p:txBody>
      </p:sp>
      <p:pic>
        <p:nvPicPr>
          <p:cNvPr id="5" name="Picture 7" descr="Image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2016224" cy="158417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Picture 12" descr="tuberculosis-c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115616" y="3435547"/>
            <a:ext cx="475252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Röntgen Filmi</a:t>
            </a:r>
          </a:p>
        </p:txBody>
      </p:sp>
      <p:pic>
        <p:nvPicPr>
          <p:cNvPr id="8" name="Picture 13" descr="ppd yapm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624" y="4365104"/>
            <a:ext cx="2016224" cy="1584176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</p:pic>
      <p:sp>
        <p:nvSpPr>
          <p:cNvPr id="9" name="8 Dikdörtgen"/>
          <p:cNvSpPr/>
          <p:nvPr/>
        </p:nvSpPr>
        <p:spPr>
          <a:xfrm>
            <a:off x="4139952" y="5013176"/>
            <a:ext cx="475252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Tüberkülin Cilt Testi</a:t>
            </a:r>
          </a:p>
        </p:txBody>
      </p:sp>
      <p:sp>
        <p:nvSpPr>
          <p:cNvPr id="10" name="8 Dikdörtgen"/>
          <p:cNvSpPr/>
          <p:nvPr/>
        </p:nvSpPr>
        <p:spPr>
          <a:xfrm>
            <a:off x="2051720" y="602460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ct val="80000"/>
            </a:pPr>
            <a:r>
              <a:rPr lang="tr-TR" sz="4000" b="1" dirty="0" smtClean="0">
                <a:solidFill>
                  <a:srgbClr val="00FF00"/>
                </a:solidFill>
              </a:rPr>
              <a:t>ÖNEMLİDİR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VEREMDEN NASIL KORUNABİLİRİZ ?</a:t>
            </a:r>
            <a:endParaRPr lang="tr-TR" dirty="0"/>
          </a:p>
        </p:txBody>
      </p:sp>
      <p:pic>
        <p:nvPicPr>
          <p:cNvPr id="4" name="Picture 4" descr="aşı doğum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160240" cy="1916211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43808" y="1844824"/>
            <a:ext cx="5472608" cy="1200329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>
                <a:solidFill>
                  <a:srgbClr val="FF0000"/>
                </a:solidFill>
              </a:rPr>
              <a:t>Çocukları veremden korumak için doğumdan 2 ay sonra BCG (verem) aşısı uygulanır.</a:t>
            </a:r>
          </a:p>
        </p:txBody>
      </p:sp>
      <p:pic>
        <p:nvPicPr>
          <p:cNvPr id="6" name="Picture 5" descr="Image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3789040"/>
            <a:ext cx="5472608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solidFill>
                  <a:srgbClr val="0070C0"/>
                </a:solidFill>
              </a:rPr>
              <a:t>En iyi korunma, bulaştırıcı verem hastalarının erkenden bulunması ve etkili tedavisidir.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 descr="C:\Documents and Settings\TATVAN\Belgelerim\verem haftası\1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4887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37449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3968" y="620688"/>
            <a:ext cx="4319588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rgbClr val="0070C0"/>
                </a:solidFill>
              </a:rPr>
              <a:t>SIK SIK ELLERİNİ YIKA!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83968" y="1188621"/>
            <a:ext cx="4319588" cy="800219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rgbClr val="FF0000"/>
                </a:solidFill>
              </a:rPr>
              <a:t>BULUNDUĞUN ORTAMI SIK SIK HAVALANDIR</a:t>
            </a:r>
            <a:r>
              <a:rPr lang="tr-TR" sz="28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83968" y="2132856"/>
            <a:ext cx="4319588" cy="936104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bg1"/>
                </a:solidFill>
              </a:rPr>
              <a:t>ÖKSÜRÜRKEN VEYA AKSIRIRKEN BİR MENDİLLE AĞZINI ÖRT!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83968" y="3230139"/>
            <a:ext cx="4319588" cy="990949"/>
          </a:xfrm>
          <a:prstGeom prst="rect">
            <a:avLst/>
          </a:prstGeom>
          <a:solidFill>
            <a:srgbClr val="FFCC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dirty="0">
                <a:solidFill>
                  <a:srgbClr val="0070C0"/>
                </a:solidFill>
              </a:rPr>
              <a:t>DÜZENLİ VE DENGELİ BESLEN!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83968" y="4365104"/>
            <a:ext cx="4319588" cy="936104"/>
          </a:xfrm>
          <a:prstGeom prst="rect">
            <a:avLst/>
          </a:prstGeom>
          <a:solidFill>
            <a:srgbClr val="FFCC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ASLA SİGARA İÇME, YANINDA İÇİLMESİNE İZİN VERME!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3968" y="5477470"/>
            <a:ext cx="4319588" cy="646331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dirty="0">
                <a:solidFill>
                  <a:srgbClr val="00B050"/>
                </a:solidFill>
              </a:rPr>
              <a:t>HASTALIKTAN KORKMA</a:t>
            </a:r>
          </a:p>
          <a:p>
            <a:pPr algn="ctr"/>
            <a:r>
              <a:rPr lang="tr-TR" dirty="0">
                <a:solidFill>
                  <a:srgbClr val="00B050"/>
                </a:solidFill>
              </a:rPr>
              <a:t>GEÇ KALMAKTAN KORK!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rach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15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400" b="1">
                <a:solidFill>
                  <a:srgbClr val="000066"/>
                </a:solidFill>
                <a:latin typeface="Arial Narrow" pitchFamily="34" charset="0"/>
                <a:cs typeface="Times New Roman" pitchFamily="18" charset="0"/>
              </a:rPr>
              <a:t>Sigara         Öncesi                                                        Sigara   Sonrası</a:t>
            </a:r>
            <a:r>
              <a:rPr lang="tr-TR" sz="2400" b="1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  <a:p>
            <a:endParaRPr lang="tr-TR" sz="2400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34820" name="Picture 4" descr="cil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23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FFC000"/>
                </a:solidFill>
                <a:latin typeface="Comic Sans MS" pitchFamily="66" charset="0"/>
              </a:rPr>
              <a:t>GÜNÜMÜZ ÖNEMLİ SAĞLIK SORUNLARI</a:t>
            </a:r>
            <a:endParaRPr lang="tr-TR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168424" y="2492896"/>
            <a:ext cx="2819400" cy="1295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KALP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 HASTALIKLARI</a:t>
            </a: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3404309" y="2284559"/>
            <a:ext cx="26670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>
                <a:solidFill>
                  <a:srgbClr val="FF33CC"/>
                </a:solidFill>
                <a:latin typeface="Comic Sans MS" pitchFamily="66" charset="0"/>
              </a:rPr>
              <a:t>HİPERTANSİYON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444208" y="2060848"/>
            <a:ext cx="2611016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800080"/>
                </a:solidFill>
                <a:latin typeface="Comic Sans MS" pitchFamily="66" charset="0"/>
              </a:rPr>
              <a:t>ŞEKER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800080"/>
                </a:solidFill>
                <a:latin typeface="Comic Sans MS" pitchFamily="66" charset="0"/>
              </a:rPr>
              <a:t>HASTALIĞI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848094" y="3780447"/>
            <a:ext cx="19050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993300"/>
                </a:solidFill>
                <a:latin typeface="Comic Sans MS" pitchFamily="66" charset="0"/>
              </a:rPr>
              <a:t>KANSER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588224" y="3579959"/>
            <a:ext cx="19050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FELÇ-İNME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4020" y="4868416"/>
            <a:ext cx="2520280" cy="12192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 smtClean="0">
                <a:solidFill>
                  <a:schemeClr val="hlink"/>
                </a:solidFill>
                <a:latin typeface="Comic Sans MS" pitchFamily="66" charset="0"/>
              </a:rPr>
              <a:t>AKCİĞER 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 smtClean="0">
                <a:solidFill>
                  <a:schemeClr val="hlink"/>
                </a:solidFill>
                <a:latin typeface="Comic Sans MS" pitchFamily="66" charset="0"/>
              </a:rPr>
              <a:t>HASTALIKLARI</a:t>
            </a:r>
            <a:endParaRPr lang="tr-TR" sz="24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164438" y="4788024"/>
            <a:ext cx="2664296" cy="129959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MİDE 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HASTALIKLARI</a:t>
            </a:r>
            <a:endParaRPr lang="tr-TR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444208" y="4653136"/>
            <a:ext cx="2471192" cy="1224136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 smtClean="0">
                <a:solidFill>
                  <a:srgbClr val="339933"/>
                </a:solidFill>
                <a:latin typeface="Comic Sans MS" pitchFamily="66" charset="0"/>
              </a:rPr>
              <a:t>VEREM</a:t>
            </a:r>
            <a:endParaRPr lang="tr-TR" sz="2400" dirty="0">
              <a:solidFill>
                <a:srgbClr val="339933"/>
              </a:solidFill>
              <a:latin typeface="Comic Sans MS" pitchFamily="66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2100033" y="5859938"/>
            <a:ext cx="1905000" cy="990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KAŞINTI</a:t>
            </a:r>
            <a:endParaRPr lang="tr-T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774804" y="5850663"/>
            <a:ext cx="1905000" cy="990600"/>
          </a:xfrm>
          <a:prstGeom prst="ellipse">
            <a:avLst/>
          </a:prstGeom>
          <a:solidFill>
            <a:srgbClr val="FF7C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İSHAL</a:t>
            </a:r>
            <a:endParaRPr lang="tr-T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11960" y="3645024"/>
            <a:ext cx="2088232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OBEZİTE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62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30" y="-18543"/>
            <a:ext cx="4509668" cy="687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538" y="-18543"/>
            <a:ext cx="4642462" cy="687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67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2-Hastalıklardan Korunmak İçin Önemli Bir Adım </a:t>
            </a:r>
            <a:r>
              <a:rPr lang="tr-TR" u="sng" dirty="0" smtClean="0">
                <a:solidFill>
                  <a:srgbClr val="FFC000"/>
                </a:solidFill>
              </a:rPr>
              <a:t>KİŞİSEL HİJYEN</a:t>
            </a:r>
            <a:endParaRPr lang="tr-TR" u="sng" dirty="0">
              <a:solidFill>
                <a:srgbClr val="FFC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51520" y="1587330"/>
            <a:ext cx="8496944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Kişisel temizlik sağlıkla yakından ilgilidir.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Pek çok hastalık mikrobunun temiz olmayan kişilerde kolayca yerleştiği bilinmektedir.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Sağlığın korunması için düzenli bir şekilde </a:t>
            </a:r>
            <a:r>
              <a:rPr lang="tr-TR" sz="2400" u="sng" dirty="0" smtClean="0">
                <a:solidFill>
                  <a:srgbClr val="FFFF00"/>
                </a:solidFill>
              </a:rPr>
              <a:t>saç, vücut, ağız ve dişlerimizin temizlenmesi ve giyeceklerimizin sık sık yıkanması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/>
              <a:t>gerekmektedir.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7" y="404664"/>
            <a:ext cx="4629150" cy="606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355976" cy="606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20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467545" y="548680"/>
          <a:ext cx="2304255" cy="1872208"/>
        </p:xfrm>
        <a:graphic>
          <a:graphicData uri="http://schemas.openxmlformats.org/presentationml/2006/ole">
            <p:oleObj spid="_x0000_s1050" name="Clip" r:id="rId3" imgW="1709271" imgH="786404" progId="">
              <p:embed/>
            </p:oleObj>
          </a:graphicData>
        </a:graphic>
      </p:graphicFrame>
      <p:sp>
        <p:nvSpPr>
          <p:cNvPr id="5" name="4 Dikdörtgen"/>
          <p:cNvSpPr/>
          <p:nvPr/>
        </p:nvSpPr>
        <p:spPr>
          <a:xfrm>
            <a:off x="3059832" y="764704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FFFF"/>
                </a:solidFill>
                <a:effectLst/>
                <a:latin typeface="Comic Sans MS" pitchFamily="66" charset="0"/>
              </a:rPr>
              <a:t>Eller uykudan önce ve kalktıktan sonra mutlaka </a:t>
            </a:r>
            <a:r>
              <a:rPr lang="tr-TR" sz="2400" u="sng" dirty="0" smtClean="0">
                <a:solidFill>
                  <a:srgbClr val="66FF33"/>
                </a:solidFill>
                <a:effectLst/>
                <a:latin typeface="Comic Sans MS" pitchFamily="66" charset="0"/>
              </a:rPr>
              <a:t>su ve sabunla</a:t>
            </a:r>
            <a:r>
              <a:rPr lang="tr-TR" sz="2400" dirty="0" smtClean="0">
                <a:solidFill>
                  <a:srgbClr val="FFFFFF"/>
                </a:solidFill>
                <a:effectLst/>
                <a:latin typeface="Comic Sans MS" pitchFamily="66" charset="0"/>
              </a:rPr>
              <a:t> iyice yıkanmalı, durulanmalı ve çok iyi kurulanmalıdır</a:t>
            </a:r>
          </a:p>
        </p:txBody>
      </p:sp>
      <p:pic>
        <p:nvPicPr>
          <p:cNvPr id="6" name="Picture 4" descr="MCj0212165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2564904"/>
            <a:ext cx="2106365" cy="188505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611560" y="2852936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Tırnak uçlarının altında bir çok mikrop kolayca yerleşip üreyebilir.  Bu nedenle, </a:t>
            </a:r>
            <a:r>
              <a:rPr lang="tr-TR" sz="2400" dirty="0" smtClean="0">
                <a:solidFill>
                  <a:srgbClr val="66FF33"/>
                </a:solidFill>
                <a:effectLst/>
                <a:latin typeface="Arial" pitchFamily="34" charset="0"/>
              </a:rPr>
              <a:t>tırnak diplerinin temizliği</a:t>
            </a:r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 çok önemlidir.</a:t>
            </a:r>
          </a:p>
        </p:txBody>
      </p:sp>
      <p:pic>
        <p:nvPicPr>
          <p:cNvPr id="8" name="Picture 4" descr="xsgorhv4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552" y="4653136"/>
            <a:ext cx="2376264" cy="1735577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3275856" y="4725144"/>
            <a:ext cx="500404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2400" dirty="0">
                <a:solidFill>
                  <a:srgbClr val="00FF00"/>
                </a:solidFill>
                <a:latin typeface="Arial" pitchFamily="34" charset="0"/>
              </a:rPr>
              <a:t>Sabun ve 37-38 derece </a:t>
            </a:r>
            <a:r>
              <a:rPr lang="tr-TR" sz="2400" dirty="0" smtClean="0">
                <a:solidFill>
                  <a:srgbClr val="00FF00"/>
                </a:solidFill>
                <a:latin typeface="Arial" pitchFamily="34" charset="0"/>
              </a:rPr>
              <a:t>suyla 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</a:rPr>
              <a:t>yapılan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banyo kir ve salgıların temizlenmesini sağlar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</a:rPr>
              <a:t>.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Olabilirse </a:t>
            </a:r>
            <a:r>
              <a:rPr lang="tr-TR" sz="2400" dirty="0">
                <a:solidFill>
                  <a:srgbClr val="00FF00"/>
                </a:solidFill>
                <a:latin typeface="Arial" pitchFamily="34" charset="0"/>
              </a:rPr>
              <a:t>her gün, değilse haftada 3, en az haftada 1 kez banyo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 yapılmalıdır.</a:t>
            </a:r>
            <a:endParaRPr lang="tr-TR" sz="2400" dirty="0">
              <a:solidFill>
                <a:srgbClr val="FFFFFF"/>
              </a:solidFill>
              <a:latin typeface="Arial Tur" charset="-94"/>
            </a:endParaRPr>
          </a:p>
          <a:p>
            <a:pPr>
              <a:lnSpc>
                <a:spcPct val="90000"/>
              </a:lnSpc>
              <a:defRPr/>
            </a:pPr>
            <a:endParaRPr lang="tr-TR" sz="24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02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62" y="620688"/>
            <a:ext cx="8511940" cy="60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889956" y="764704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EL YIKAMA TEKNİKLERİ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4655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ngx3frv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04664"/>
            <a:ext cx="2076028" cy="2443373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131840" y="476672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Dişler</a:t>
            </a:r>
            <a:r>
              <a:rPr lang="tr-TR" sz="2400" dirty="0" smtClean="0">
                <a:effectLst/>
                <a:latin typeface="Arial" pitchFamily="34" charset="0"/>
              </a:rPr>
              <a:t> </a:t>
            </a:r>
            <a:r>
              <a:rPr lang="tr-TR" sz="2400" dirty="0" smtClean="0">
                <a:solidFill>
                  <a:srgbClr val="FF99CC"/>
                </a:solidFill>
                <a:effectLst/>
                <a:latin typeface="Arial" pitchFamily="34" charset="0"/>
              </a:rPr>
              <a:t>günde en az iki kez 3 dakika süre ile florlu diş macunu ile tüm diş yüzeyini kapsayacak şekilde fırçalanmalıdır</a:t>
            </a:r>
            <a:r>
              <a:rPr lang="tr-TR" sz="2400" dirty="0" smtClean="0">
                <a:effectLst/>
                <a:latin typeface="Arial" pitchFamily="34" charset="0"/>
              </a:rPr>
              <a:t>. </a:t>
            </a:r>
          </a:p>
          <a:p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Fırçalama işlemi yemekten sonra ilk yirmi dakika içinde yapılmalıdır</a:t>
            </a:r>
            <a:r>
              <a:rPr lang="tr-TR" sz="2400" dirty="0" smtClean="0">
                <a:effectLst/>
                <a:latin typeface="Arial" pitchFamily="34" charset="0"/>
              </a:rPr>
              <a:t>.</a:t>
            </a:r>
            <a:endParaRPr lang="tr-TR" sz="2400" dirty="0" smtClean="0">
              <a:effectLst/>
              <a:latin typeface="Arial Tur" charset="-94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39552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Ağız bakımına dikkat edilmediği takdirde</a:t>
            </a:r>
            <a:r>
              <a:rPr lang="tr-TR" sz="2400" dirty="0">
                <a:latin typeface="Arial" pitchFamily="34" charset="0"/>
              </a:rPr>
              <a:t> </a:t>
            </a:r>
            <a:r>
              <a:rPr lang="tr-TR" sz="2400" dirty="0">
                <a:solidFill>
                  <a:srgbClr val="FF99CC"/>
                </a:solidFill>
                <a:latin typeface="Arial" pitchFamily="34" charset="0"/>
              </a:rPr>
              <a:t>ağız kokusu, diş eti rahatsızlıkları, çiğneme güçlüğü ve hazımsızlık</a:t>
            </a:r>
            <a:r>
              <a:rPr lang="tr-TR" sz="2400" dirty="0">
                <a:latin typeface="Arial" pitchFamily="34" charset="0"/>
              </a:rPr>
              <a:t>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görülür,</a:t>
            </a:r>
            <a:r>
              <a:rPr lang="tr-TR" sz="2400" dirty="0">
                <a:latin typeface="Arial" pitchFamily="34" charset="0"/>
              </a:rPr>
              <a:t> </a:t>
            </a:r>
            <a:endParaRPr lang="tr-TR" sz="2400" dirty="0">
              <a:latin typeface="Arial Tur" charset="-94"/>
            </a:endParaRPr>
          </a:p>
        </p:txBody>
      </p:sp>
      <p:pic>
        <p:nvPicPr>
          <p:cNvPr id="7" name="Picture 6" descr="MCj0250733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2996952"/>
            <a:ext cx="1797000" cy="2477057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611560" y="57332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chemeClr val="bg1"/>
                </a:solidFill>
                <a:latin typeface="Arial" pitchFamily="34" charset="0"/>
              </a:rPr>
              <a:t>Dişlerin arasındaki artıkları ve plakları temizlemek için diş ipi kullanılmalıdır.</a:t>
            </a:r>
            <a:endParaRPr lang="tr-TR" sz="2400" dirty="0">
              <a:solidFill>
                <a:schemeClr val="bg1"/>
              </a:solidFill>
              <a:latin typeface="Arial Tur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auto">
          <a:xfrm>
            <a:off x="3132138" y="2205038"/>
            <a:ext cx="1223962" cy="358775"/>
          </a:xfrm>
          <a:prstGeom prst="rightArrow">
            <a:avLst>
              <a:gd name="adj1" fmla="val 50000"/>
              <a:gd name="adj2" fmla="val 852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auto">
          <a:xfrm>
            <a:off x="3132138" y="3716338"/>
            <a:ext cx="1223962" cy="360362"/>
          </a:xfrm>
          <a:prstGeom prst="rightArrow">
            <a:avLst>
              <a:gd name="adj1" fmla="val 50000"/>
              <a:gd name="adj2" fmla="val 8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3132138" y="5229225"/>
            <a:ext cx="1223962" cy="360363"/>
          </a:xfrm>
          <a:prstGeom prst="rightArrow">
            <a:avLst>
              <a:gd name="adj1" fmla="val 50000"/>
              <a:gd name="adj2" fmla="val 8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498975" y="2133600"/>
            <a:ext cx="3960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2800" b="1" smtClean="0">
                <a:solidFill>
                  <a:prstClr val="black"/>
                </a:solidFill>
              </a:rPr>
              <a:t>Dış kısmı,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4498975" y="3500438"/>
            <a:ext cx="4465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2800" b="1" smtClean="0">
                <a:solidFill>
                  <a:prstClr val="black"/>
                </a:solidFill>
              </a:rPr>
              <a:t>Ağız boşluğuna bakan kısmı,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500563" y="4941888"/>
            <a:ext cx="4392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2800" b="1" smtClean="0">
                <a:solidFill>
                  <a:prstClr val="black"/>
                </a:solidFill>
              </a:rPr>
              <a:t>Yemeklerin çiğnendiği üst tarafı fırçalanmalıdır.</a:t>
            </a:r>
          </a:p>
        </p:txBody>
      </p:sp>
      <p:pic>
        <p:nvPicPr>
          <p:cNvPr id="140296" name="Picture 8" descr="agizsaglig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5114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7" name="Rectangle 12"/>
          <p:cNvSpPr>
            <a:spLocks noChangeArrowheads="1"/>
          </p:cNvSpPr>
          <p:nvPr/>
        </p:nvSpPr>
        <p:spPr bwMode="auto">
          <a:xfrm>
            <a:off x="250825" y="549275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 b="1" dirty="0" smtClean="0">
                <a:solidFill>
                  <a:srgbClr val="FFC000"/>
                </a:solidFill>
                <a:latin typeface="Arial" charset="0"/>
              </a:rPr>
              <a:t>Doğru diş fırçalama nasıl olmalıdır? -1</a:t>
            </a:r>
          </a:p>
        </p:txBody>
      </p:sp>
      <p:sp>
        <p:nvSpPr>
          <p:cNvPr id="140298" name="Rectangle 13"/>
          <p:cNvSpPr>
            <a:spLocks noChangeArrowheads="1"/>
          </p:cNvSpPr>
          <p:nvPr/>
        </p:nvSpPr>
        <p:spPr bwMode="auto">
          <a:xfrm>
            <a:off x="4500563" y="1412875"/>
            <a:ext cx="2520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800" b="1" u="sng" smtClean="0">
                <a:solidFill>
                  <a:prstClr val="black"/>
                </a:solidFill>
                <a:latin typeface="Arial" charset="0"/>
              </a:rPr>
              <a:t>Dişlerin;</a:t>
            </a:r>
          </a:p>
        </p:txBody>
      </p:sp>
    </p:spTree>
    <p:extLst>
      <p:ext uri="{BB962C8B-B14F-4D97-AF65-F5344CB8AC3E}">
        <p14:creationId xmlns:p14="http://schemas.microsoft.com/office/powerpoint/2010/main" xmlns="" val="3526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/>
          </p:cNvSpPr>
          <p:nvPr>
            <p:ph type="title"/>
          </p:nvPr>
        </p:nvSpPr>
        <p:spPr bwMode="auto">
          <a:xfrm>
            <a:off x="179388" y="404813"/>
            <a:ext cx="8748712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600" b="1" cap="none" dirty="0" smtClean="0">
                <a:solidFill>
                  <a:srgbClr val="FFC000"/>
                </a:solidFill>
                <a:latin typeface="Arial" charset="0"/>
              </a:rPr>
              <a:t>Doğru diş fırçalama nasıl olmalıdır? -2</a:t>
            </a:r>
          </a:p>
        </p:txBody>
      </p:sp>
      <p:sp>
        <p:nvSpPr>
          <p:cNvPr id="141315" name="Rectangle 8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7467600" cy="1252537"/>
          </a:xfrm>
          <a:noFill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Char char="o"/>
            </a:pPr>
            <a:r>
              <a:rPr lang="tr-TR" sz="2800" b="1" dirty="0" smtClean="0">
                <a:latin typeface="Arial" charset="0"/>
              </a:rPr>
              <a:t>Dil üzeri çok fazla geriye gidip, mideyi bulandırmadan süpürülerek temizlenmelidir.</a:t>
            </a:r>
          </a:p>
        </p:txBody>
      </p:sp>
      <p:pic>
        <p:nvPicPr>
          <p:cNvPr id="141316" name="Picture 9" descr="How to brush your teeth: Ste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32400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4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dirty="0" smtClean="0">
                <a:solidFill>
                  <a:srgbClr val="FFC000"/>
                </a:solidFill>
              </a:rPr>
              <a:t>73. Verem Eğitimi ve Farkındalık Haftası</a:t>
            </a:r>
            <a:endParaRPr lang="tr-TR" sz="4400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70916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5" y="2060848"/>
            <a:ext cx="90010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C:\Documents and Settings\TATVAN\Belgelerim\diş resim\diş%20sağlığı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7416824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C:\Documents and Settings\TATVAN\Belgelerim\diş resim\images[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3600400" cy="4653136"/>
          </a:xfrm>
          <a:prstGeom prst="rect">
            <a:avLst/>
          </a:prstGeom>
          <a:noFill/>
        </p:spPr>
      </p:pic>
      <p:pic>
        <p:nvPicPr>
          <p:cNvPr id="48131" name="Picture 3" descr="C:\Documents and Settings\TATVAN\Belgelerim\diş resim\imagesCA0JY95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808" cy="1988840"/>
          </a:xfrm>
          <a:prstGeom prst="rect">
            <a:avLst/>
          </a:prstGeom>
          <a:noFill/>
        </p:spPr>
      </p:pic>
      <p:pic>
        <p:nvPicPr>
          <p:cNvPr id="48132" name="Picture 4" descr="C:\Documents and Settings\TATVAN\Belgelerim\diş resim\images[9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0"/>
            <a:ext cx="2448272" cy="3528392"/>
          </a:xfrm>
          <a:prstGeom prst="rect">
            <a:avLst/>
          </a:prstGeom>
          <a:noFill/>
        </p:spPr>
      </p:pic>
      <p:pic>
        <p:nvPicPr>
          <p:cNvPr id="48133" name="Picture 5" descr="C:\Documents and Settings\TATVAN\Belgelerim\diş resim\images[4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8"/>
            <a:ext cx="2028825" cy="2257425"/>
          </a:xfrm>
          <a:prstGeom prst="rect">
            <a:avLst/>
          </a:prstGeom>
          <a:noFill/>
        </p:spPr>
      </p:pic>
      <p:pic>
        <p:nvPicPr>
          <p:cNvPr id="48134" name="Picture 6" descr="C:\Documents and Settings\TATVAN\Belgelerim\diş resim\imagesCAFAC8W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2843808" cy="2492896"/>
          </a:xfrm>
          <a:prstGeom prst="rect">
            <a:avLst/>
          </a:prstGeom>
          <a:noFill/>
        </p:spPr>
      </p:pic>
      <p:pic>
        <p:nvPicPr>
          <p:cNvPr id="48135" name="Picture 7" descr="C:\Documents and Settings\TATVAN\Belgelerim\diş resim\imagesCAG209G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653137"/>
            <a:ext cx="2514600" cy="2204864"/>
          </a:xfrm>
          <a:prstGeom prst="rect">
            <a:avLst/>
          </a:prstGeom>
          <a:noFill/>
        </p:spPr>
      </p:pic>
      <p:pic>
        <p:nvPicPr>
          <p:cNvPr id="10" name="Picture 7" descr="disler_iyi_bakmal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962" y="260648"/>
            <a:ext cx="2412367" cy="32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620688"/>
            <a:ext cx="2304256" cy="192529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915816" y="620688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Ayakların her gün yıkanması ve yıkandıktan sonra, özellikle parmak aralarının iyice kurulanması gerekir. Aksi halde </a:t>
            </a:r>
            <a:r>
              <a:rPr lang="tr-TR" sz="2400" u="sng" dirty="0" smtClean="0">
                <a:solidFill>
                  <a:srgbClr val="00FF00"/>
                </a:solidFill>
                <a:effectLst/>
                <a:latin typeface="Arial" pitchFamily="34" charset="0"/>
              </a:rPr>
              <a:t>nemli ortam mantar enfeksiyonlarının gelişmesine neden olur.</a:t>
            </a:r>
          </a:p>
        </p:txBody>
      </p:sp>
      <p:pic>
        <p:nvPicPr>
          <p:cNvPr id="7" name="Picture 4" descr="i1lgmdrp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2636912"/>
            <a:ext cx="2087463" cy="1958728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467544" y="2948751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Ayak tırnakları da düzenli aralıklarla kesilmelidir, ancak tırnak batmasını önlemek için düz kesilmesi önerilmelidir.</a:t>
            </a:r>
            <a:r>
              <a:rPr lang="tr-TR" sz="2400" dirty="0" smtClean="0">
                <a:effectLst/>
                <a:latin typeface="Arial" pitchFamily="34" charset="0"/>
              </a:rPr>
              <a:t> </a:t>
            </a:r>
            <a:endParaRPr lang="tr-TR" sz="2400" dirty="0" smtClean="0">
              <a:effectLst/>
              <a:latin typeface="Arial Tur" charset="-94"/>
            </a:endParaRPr>
          </a:p>
        </p:txBody>
      </p:sp>
      <p:pic>
        <p:nvPicPr>
          <p:cNvPr id="9" name="Picture 9" descr="MCj0237609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4509120"/>
            <a:ext cx="2021438" cy="1664915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2915816" y="465313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Eğer ayakkabı uygun değilse ayakta </a:t>
            </a:r>
            <a:r>
              <a:rPr lang="tr-TR" sz="2400" dirty="0" smtClean="0">
                <a:solidFill>
                  <a:srgbClr val="00FF00"/>
                </a:solidFill>
                <a:effectLst/>
                <a:latin typeface="Arial" pitchFamily="34" charset="0"/>
              </a:rPr>
              <a:t>nasır, ayak tabanında kalınlaşmalar, baş parmakta eğrilik ve tırnak </a:t>
            </a:r>
            <a:r>
              <a:rPr lang="tr-TR" sz="2400" dirty="0" err="1" smtClean="0">
                <a:solidFill>
                  <a:srgbClr val="00FF00"/>
                </a:solidFill>
                <a:effectLst/>
                <a:latin typeface="Arial" pitchFamily="34" charset="0"/>
              </a:rPr>
              <a:t>hipertrofisi</a:t>
            </a:r>
            <a:r>
              <a:rPr lang="tr-TR" sz="2400" dirty="0" smtClean="0">
                <a:solidFill>
                  <a:srgbClr val="00FF00"/>
                </a:solidFill>
                <a:effectLst/>
                <a:latin typeface="Arial" pitchFamily="34" charset="0"/>
              </a:rPr>
              <a:t> (büyüme-kabalaşma)</a:t>
            </a:r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 oluşabilir.</a:t>
            </a:r>
            <a:endParaRPr lang="tr-TR" sz="2400" dirty="0" smtClean="0">
              <a:solidFill>
                <a:srgbClr val="FFFFFF"/>
              </a:solidFill>
              <a:effectLst/>
              <a:latin typeface="Arial Tur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212089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76672"/>
            <a:ext cx="1584176" cy="2173923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483768" y="550187"/>
            <a:ext cx="61926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Saçların temizliği sağlığı etkiler. Çünkü bazı enfeksiyon etkenleri ve parazitler, kirli saçlara ve o bölgedeki deriye daha kolay yerleşir. Saçların </a:t>
            </a:r>
            <a:r>
              <a:rPr lang="tr-TR" sz="2400" dirty="0" smtClean="0">
                <a:solidFill>
                  <a:srgbClr val="FF99CC"/>
                </a:solidFill>
                <a:effectLst/>
                <a:latin typeface="Arial" pitchFamily="34" charset="0"/>
              </a:rPr>
              <a:t>her gün, olası değilse günaşırı, en az haftada 2 kez</a:t>
            </a:r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 yıkanması gerekir.</a:t>
            </a:r>
            <a:r>
              <a:rPr lang="tr-TR" sz="2400" dirty="0" smtClean="0">
                <a:effectLst/>
                <a:latin typeface="Arial" pitchFamily="34" charset="0"/>
              </a:rPr>
              <a:t> </a:t>
            </a:r>
            <a:endParaRPr lang="tr-TR" sz="2400" dirty="0" smtClean="0">
              <a:effectLst/>
              <a:latin typeface="Arial Tur" charset="-94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67544" y="292494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FFCC99"/>
                </a:solidFill>
                <a:effectLst/>
                <a:latin typeface="Arial" pitchFamily="34" charset="0"/>
              </a:rPr>
              <a:t>Taramak, fırçalamak, parmak uçları ile masaj yapmak kan basıncını hızlandırır ve saçları beslemiş olur.</a:t>
            </a:r>
            <a:endParaRPr lang="tr-TR" sz="2400" dirty="0" smtClean="0">
              <a:solidFill>
                <a:srgbClr val="FFCC99"/>
              </a:solidFill>
              <a:effectLst/>
              <a:latin typeface="Arial Tur" charset="-94"/>
            </a:endParaRPr>
          </a:p>
        </p:txBody>
      </p:sp>
      <p:pic>
        <p:nvPicPr>
          <p:cNvPr id="7" name="Picture 4" descr="MCBD05565_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4209" y="2708921"/>
            <a:ext cx="1728192" cy="1803186"/>
          </a:xfrm>
          <a:prstGeom prst="rect">
            <a:avLst/>
          </a:prstGeom>
          <a:noFill/>
        </p:spPr>
      </p:pic>
      <p:pic>
        <p:nvPicPr>
          <p:cNvPr id="8" name="Picture 12" descr="MCIN00936_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536" y="4581128"/>
            <a:ext cx="2088232" cy="1902056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2699792" y="4437112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rgbClr val="CCFF33"/>
                </a:solidFill>
                <a:latin typeface="Arial" pitchFamily="34" charset="0"/>
              </a:rPr>
              <a:t>Kepeklenme;</a:t>
            </a:r>
            <a:r>
              <a:rPr lang="tr-TR" sz="2400" dirty="0">
                <a:latin typeface="Arial" pitchFamily="34" charset="0"/>
              </a:rPr>
              <a:t>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Kirli ve yağlı ölü saç hücreleridir. iyi saç bakımı ile önlenmezse hekime danışmak gerekir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</a:rPr>
              <a:t>.</a:t>
            </a:r>
            <a:r>
              <a:rPr lang="tr-TR" sz="2400" dirty="0">
                <a:solidFill>
                  <a:srgbClr val="CCFF33"/>
                </a:solidFill>
                <a:latin typeface="Arial" pitchFamily="34" charset="0"/>
              </a:rPr>
              <a:t> </a:t>
            </a:r>
            <a:endParaRPr lang="tr-TR" sz="2400" dirty="0" smtClean="0">
              <a:solidFill>
                <a:srgbClr val="CCFF33"/>
              </a:solidFill>
              <a:latin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solidFill>
                  <a:srgbClr val="CCFF33"/>
                </a:solidFill>
                <a:latin typeface="Arial" pitchFamily="34" charset="0"/>
              </a:rPr>
              <a:t>Saç </a:t>
            </a:r>
            <a:r>
              <a:rPr lang="tr-TR" sz="2400" dirty="0">
                <a:solidFill>
                  <a:srgbClr val="CCFF33"/>
                </a:solidFill>
                <a:latin typeface="Arial" pitchFamily="34" charset="0"/>
              </a:rPr>
              <a:t>dökülmesi;</a:t>
            </a:r>
            <a:r>
              <a:rPr lang="tr-TR" sz="2400" dirty="0">
                <a:latin typeface="Arial" pitchFamily="34" charset="0"/>
              </a:rPr>
              <a:t>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yaş, hormon ve irsiyet ile ilgilidir. 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</a:rPr>
              <a:t>Baştaki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damarların uyarılması ve temiz tutulması gerekir.</a:t>
            </a:r>
            <a:endParaRPr lang="tr-TR" sz="2400" dirty="0">
              <a:solidFill>
                <a:srgbClr val="FFFFFF"/>
              </a:solidFill>
              <a:latin typeface="Arial Tur" charset="-94"/>
            </a:endParaRPr>
          </a:p>
          <a:p>
            <a:pPr>
              <a:defRPr/>
            </a:pP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endParaRPr lang="tr-TR" sz="24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51920" y="4766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2400" dirty="0">
                <a:solidFill>
                  <a:srgbClr val="CCFF33"/>
                </a:solidFill>
                <a:latin typeface="Arial" pitchFamily="34" charset="0"/>
              </a:rPr>
              <a:t>Bitlenme,</a:t>
            </a:r>
            <a:r>
              <a:rPr lang="tr-TR" sz="2400" dirty="0">
                <a:latin typeface="Arial" pitchFamily="34" charset="0"/>
              </a:rPr>
              <a:t>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Bitin insan vücudunun saçlı ve saçsız derisine yerleşmesine 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</a:rPr>
              <a:t>denir. Saç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temizliğine ve bakımına dikkat etmeyen kişilerde bit oluşabilir. Çevredeki kişilere de bit </a:t>
            </a:r>
            <a:r>
              <a:rPr lang="tr-TR" sz="2400" dirty="0" smtClean="0">
                <a:solidFill>
                  <a:srgbClr val="FFFFFF"/>
                </a:solidFill>
                <a:latin typeface="Arial" pitchFamily="34" charset="0"/>
              </a:rPr>
              <a:t>bulaşabilir. Tedavi </a:t>
            </a:r>
            <a:r>
              <a:rPr lang="tr-TR" sz="2400" dirty="0">
                <a:solidFill>
                  <a:srgbClr val="FFFFFF"/>
                </a:solidFill>
                <a:latin typeface="Arial" pitchFamily="34" charset="0"/>
              </a:rPr>
              <a:t>edici şampuan ve losyonlar kullanılmalıdır.</a:t>
            </a:r>
            <a:endParaRPr lang="tr-TR" sz="2400" dirty="0">
              <a:solidFill>
                <a:srgbClr val="FFFFFF"/>
              </a:solidFill>
              <a:latin typeface="Arial Tur" charset="-94"/>
            </a:endParaRPr>
          </a:p>
        </p:txBody>
      </p:sp>
      <p:pic>
        <p:nvPicPr>
          <p:cNvPr id="5" name="Picture 4" descr="j01246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5146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67544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Saçların boyanması ya da saça kimyasal maddelerin uygulanması saçın ve saçlı derinin sağlığını bozabileceği için bu tip uygulamalardan kaçınmalıdır.</a:t>
            </a:r>
            <a:endParaRPr lang="tr-TR" sz="2400" dirty="0" smtClean="0">
              <a:solidFill>
                <a:srgbClr val="FFFFFF"/>
              </a:solidFill>
              <a:effectLst/>
              <a:latin typeface="Arial Tur" charset="-94"/>
            </a:endParaRPr>
          </a:p>
        </p:txBody>
      </p:sp>
      <p:pic>
        <p:nvPicPr>
          <p:cNvPr id="7" name="Picture 4" descr="MCj0212089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4293096"/>
            <a:ext cx="2088232" cy="230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C000"/>
                </a:solidFill>
              </a:rPr>
              <a:t>PERİNE (GENİTAL) HİJYENİ</a:t>
            </a:r>
            <a:endParaRPr lang="tr-TR" dirty="0" smtClean="0">
              <a:solidFill>
                <a:srgbClr val="FFC000"/>
              </a:solidFill>
              <a:latin typeface="Times New Roman Tur" charset="-94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3528" y="184482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solidFill>
                  <a:srgbClr val="FFFFFF"/>
                </a:solidFill>
                <a:effectLst/>
                <a:latin typeface="Arial" pitchFamily="34" charset="0"/>
              </a:rPr>
              <a:t>Perine, dış ortamla teması olmayan kapalı bir alan olduğundan vücudun en sıcak, en nemli ve en kirli bölgelerindendir. </a:t>
            </a:r>
          </a:p>
          <a:p>
            <a:pPr algn="just"/>
            <a:r>
              <a:rPr lang="tr-TR" sz="3200" dirty="0" smtClean="0">
                <a:solidFill>
                  <a:srgbClr val="FFFFFF"/>
                </a:solidFill>
                <a:effectLst/>
                <a:latin typeface="Arial" pitchFamily="34" charset="0"/>
              </a:rPr>
              <a:t>Çünkü, çeşitli vücut atıkları (ter, idrar) deri katları ve kıvrımları arasında birikir. Böylece, perine bölgesi mikropların yerleşip çoğalması için elverişli bir ortam oluşturur.</a:t>
            </a:r>
            <a:endParaRPr lang="tr-TR" sz="3200" dirty="0" smtClean="0">
              <a:solidFill>
                <a:srgbClr val="FFFFFF"/>
              </a:solidFill>
              <a:effectLst/>
              <a:latin typeface="Arial Tur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232953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692696"/>
            <a:ext cx="2381193" cy="1799977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75856" y="620688"/>
            <a:ext cx="5184576" cy="2088232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Perinenin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;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tr-T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önden arkaya doğru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temizlenmesi gerekir. Bu son derece önemli bir kuraldır.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Tur" charset="-94"/>
              <a:ea typeface="+mn-ea"/>
              <a:cs typeface="+mn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95536" y="292494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İç çamaşırlarının her gün değiştirilmesi, </a:t>
            </a:r>
          </a:p>
          <a:p>
            <a:r>
              <a:rPr lang="tr-TR" sz="2400" dirty="0" smtClean="0">
                <a:solidFill>
                  <a:srgbClr val="FFFFFF"/>
                </a:solidFill>
                <a:effectLst/>
                <a:latin typeface="Arial" pitchFamily="34" charset="0"/>
              </a:rPr>
              <a:t>çamaşırların beyaz, pamuklu ve kişiye özel olması,</a:t>
            </a:r>
            <a:r>
              <a:rPr lang="tr-TR" sz="2400" dirty="0" smtClean="0">
                <a:effectLst/>
                <a:latin typeface="Arial" pitchFamily="34" charset="0"/>
              </a:rPr>
              <a:t> </a:t>
            </a:r>
            <a:endParaRPr lang="tr-TR" sz="2400" dirty="0" smtClean="0">
              <a:effectLst/>
              <a:latin typeface="Arial Tur" charset="-94"/>
            </a:endParaRPr>
          </a:p>
        </p:txBody>
      </p:sp>
      <p:pic>
        <p:nvPicPr>
          <p:cNvPr id="7" name="Picture 19" descr="MCj0199571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2636912"/>
            <a:ext cx="2016224" cy="2113783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03848" y="5013176"/>
            <a:ext cx="5544616" cy="16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Yine bu dönemde sık sık duş biçiminde banyo yapılması perine hijyeninin sağlanmasında son derece önemlidir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Tur" charset="-94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Monotype Sorts" pitchFamily="2" charset="2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 descr="MCj0339408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560" y="4941168"/>
            <a:ext cx="2016224" cy="170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3- GIDA HİJYENİ ve SAĞLIKLI BESLENME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4" name="Picture 5" descr="npo0001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3"/>
            <a:ext cx="1844675" cy="1872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27784" y="1844824"/>
            <a:ext cx="5833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SzPct val="140000"/>
            </a:pPr>
            <a:r>
              <a:rPr lang="tr-TR" sz="2400" dirty="0"/>
              <a:t>Gıdaların </a:t>
            </a:r>
            <a:r>
              <a:rPr lang="tr-TR" sz="2400" dirty="0" smtClean="0"/>
              <a:t>satın </a:t>
            </a:r>
            <a:r>
              <a:rPr lang="tr-TR" sz="2400" dirty="0"/>
              <a:t>alımından </a:t>
            </a:r>
            <a:r>
              <a:rPr lang="tr-TR" sz="2400" dirty="0" smtClean="0"/>
              <a:t>tüketimine </a:t>
            </a:r>
            <a:r>
              <a:rPr lang="tr-TR" sz="2400" dirty="0"/>
              <a:t>dek </a:t>
            </a:r>
            <a:r>
              <a:rPr lang="tr-TR" sz="2400" dirty="0" smtClean="0"/>
              <a:t>tüm aşamalarda</a:t>
            </a:r>
            <a:r>
              <a:rPr lang="tr-TR" sz="2400" dirty="0" smtClean="0">
                <a:solidFill>
                  <a:schemeClr val="bg2"/>
                </a:solidFill>
              </a:rPr>
              <a:t> </a:t>
            </a:r>
            <a:r>
              <a:rPr lang="tr-TR" sz="2400" dirty="0" smtClean="0">
                <a:solidFill>
                  <a:srgbClr val="92D050"/>
                </a:solidFill>
              </a:rPr>
              <a:t>Temizlik</a:t>
            </a:r>
            <a:r>
              <a:rPr lang="tr-TR" sz="2400" dirty="0" smtClean="0">
                <a:solidFill>
                  <a:schemeClr val="bg2"/>
                </a:solidFill>
              </a:rPr>
              <a:t> </a:t>
            </a:r>
            <a:r>
              <a:rPr lang="tr-TR" sz="2400" dirty="0"/>
              <a:t>ve</a:t>
            </a:r>
            <a:r>
              <a:rPr lang="tr-TR" sz="2400" dirty="0">
                <a:solidFill>
                  <a:schemeClr val="bg2"/>
                </a:solidFill>
              </a:rPr>
              <a:t> </a:t>
            </a:r>
            <a:r>
              <a:rPr lang="tr-TR" sz="2400" dirty="0" smtClean="0">
                <a:solidFill>
                  <a:srgbClr val="92D050"/>
                </a:solidFill>
              </a:rPr>
              <a:t>Hijyen</a:t>
            </a:r>
            <a:r>
              <a:rPr lang="tr-TR" sz="2400" dirty="0" smtClean="0">
                <a:solidFill>
                  <a:srgbClr val="EE2B0A"/>
                </a:solidFill>
              </a:rPr>
              <a:t> </a:t>
            </a:r>
            <a:r>
              <a:rPr lang="tr-TR" sz="2400" dirty="0" smtClean="0"/>
              <a:t>kurallarına uymamız </a:t>
            </a:r>
            <a:r>
              <a:rPr lang="tr-TR" sz="2400" dirty="0"/>
              <a:t>gerekir</a:t>
            </a:r>
          </a:p>
        </p:txBody>
      </p:sp>
      <p:pic>
        <p:nvPicPr>
          <p:cNvPr id="6" name="Picture 8" descr="meyve-seb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4149080"/>
            <a:ext cx="2016224" cy="230386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3568" y="4653136"/>
            <a:ext cx="5328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rgbClr val="759B53"/>
              </a:buClr>
              <a:buSzPct val="150000"/>
            </a:pPr>
            <a:r>
              <a:rPr lang="tr-TR" sz="2400" dirty="0"/>
              <a:t>Gıdanın </a:t>
            </a:r>
            <a:r>
              <a:rPr lang="tr-TR" sz="2400" dirty="0" smtClean="0"/>
              <a:t>üzerindeki Gıda </a:t>
            </a:r>
            <a:r>
              <a:rPr lang="tr-TR" sz="2400" dirty="0"/>
              <a:t>ile </a:t>
            </a:r>
            <a:r>
              <a:rPr lang="tr-TR" sz="2400" dirty="0" smtClean="0"/>
              <a:t>temas eden </a:t>
            </a:r>
            <a:r>
              <a:rPr lang="tr-TR" sz="2400" dirty="0"/>
              <a:t>yüzeylerdeki   görünür kirlerin</a:t>
            </a:r>
            <a:r>
              <a:rPr lang="tr-TR" sz="2400" dirty="0">
                <a:solidFill>
                  <a:schemeClr val="bg2"/>
                </a:solidFill>
              </a:rPr>
              <a:t> </a:t>
            </a:r>
          </a:p>
          <a:p>
            <a:pPr algn="just">
              <a:buClr>
                <a:srgbClr val="759B53"/>
              </a:buClr>
              <a:buSzPct val="150000"/>
              <a:buFont typeface="Wingdings" pitchFamily="2" charset="2"/>
              <a:buNone/>
            </a:pPr>
            <a:r>
              <a:rPr lang="tr-TR" sz="2400" dirty="0" smtClean="0">
                <a:solidFill>
                  <a:srgbClr val="92D050"/>
                </a:solidFill>
              </a:rPr>
              <a:t>ortamdan </a:t>
            </a:r>
            <a:r>
              <a:rPr lang="tr-TR" sz="2400" dirty="0">
                <a:solidFill>
                  <a:srgbClr val="92D050"/>
                </a:solidFill>
              </a:rPr>
              <a:t>uzaklaştırılması gerekir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6671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Çarpma"/>
          <p:cNvSpPr/>
          <p:nvPr/>
        </p:nvSpPr>
        <p:spPr>
          <a:xfrm>
            <a:off x="179512" y="1268760"/>
            <a:ext cx="3384376" cy="3456384"/>
          </a:xfrm>
          <a:prstGeom prst="mathMultiply">
            <a:avLst>
              <a:gd name="adj1" fmla="val 4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267744" y="1556792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eaLnBrk="0" hangingPunct="0"/>
            <a:r>
              <a:rPr lang="tr-TR" sz="2400" b="1" dirty="0" smtClean="0">
                <a:latin typeface="Tahoma" pitchFamily="34" charset="0"/>
              </a:rPr>
              <a:t>Doğal ve taze besinler tercih edilmelidir. Çocuklara katkı maddesi içeren yiyecekler yedirilmemelidir. Saflaştırılmamış ve zenginleştirilmiş tahıl ürünleri tercih edilmelidir. (Beyaz ekmek yerine, kepekli esmer ekmek)</a:t>
            </a:r>
            <a:endParaRPr lang="tr-TR" sz="2400" b="1" dirty="0">
              <a:latin typeface="Tahom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 descr="DRINK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437112"/>
            <a:ext cx="1101725" cy="1524000"/>
          </a:xfrm>
          <a:prstGeom prst="rect">
            <a:avLst/>
          </a:prstGeom>
          <a:noFill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7544" y="4581128"/>
            <a:ext cx="6048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r-TR" sz="2400" b="1" dirty="0" smtClean="0">
                <a:latin typeface="Tahoma" pitchFamily="34" charset="0"/>
              </a:rPr>
              <a:t>Daha </a:t>
            </a:r>
            <a:r>
              <a:rPr lang="tr-TR" sz="2400" b="1" dirty="0">
                <a:solidFill>
                  <a:srgbClr val="92D050"/>
                </a:solidFill>
                <a:latin typeface="Tahoma" pitchFamily="34" charset="0"/>
              </a:rPr>
              <a:t>az tuz içeren besinler </a:t>
            </a:r>
            <a:r>
              <a:rPr lang="tr-TR" sz="2400" b="1" dirty="0" smtClean="0">
                <a:latin typeface="Tahoma" pitchFamily="34" charset="0"/>
              </a:rPr>
              <a:t>tüketilmelidir. Hazır meyve suları, gazoz, ve kolalı içecekler yerine taze sıkılmış meyve suları, süt,  ayran veya limonata tercih edilmelidir.</a:t>
            </a:r>
            <a:endParaRPr lang="tr-TR" sz="24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362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987824" y="836712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İyotlu Tuzun yeterince kullanılmadığı durumlarda </a:t>
            </a:r>
            <a:r>
              <a:rPr lang="tr-TR" sz="2400" dirty="0" smtClean="0">
                <a:solidFill>
                  <a:srgbClr val="92D050"/>
                </a:solidFill>
                <a:latin typeface="Comic Sans MS" pitchFamily="66" charset="0"/>
              </a:rPr>
              <a:t>İYOT</a:t>
            </a:r>
            <a:r>
              <a:rPr lang="tr-TR" sz="2400" dirty="0" smtClean="0">
                <a:latin typeface="Comic Sans MS" pitchFamily="66" charset="0"/>
              </a:rPr>
              <a:t> eksikliğine bağlı olarak çeşitli hastalıklar gelişebilir. (DSÖ 5gr/gün tuz tüketimi önermektedir.)</a:t>
            </a:r>
            <a:endParaRPr lang="tr-TR" sz="2400" dirty="0">
              <a:latin typeface="Comic Sans MS" pitchFamily="66" charset="0"/>
            </a:endParaRPr>
          </a:p>
        </p:txBody>
      </p:sp>
      <p:graphicFrame>
        <p:nvGraphicFramePr>
          <p:cNvPr id="6148" name="Object 4"/>
          <p:cNvGraphicFramePr>
            <a:graphicFrameLocks/>
          </p:cNvGraphicFramePr>
          <p:nvPr/>
        </p:nvGraphicFramePr>
        <p:xfrm>
          <a:off x="6300788" y="2852936"/>
          <a:ext cx="2316162" cy="3541514"/>
        </p:xfrm>
        <a:graphic>
          <a:graphicData uri="http://schemas.openxmlformats.org/presentationml/2006/ole">
            <p:oleObj spid="_x0000_s26652" name="Clip" r:id="rId4" imgW="2317750" imgH="5703888" progId="">
              <p:embed/>
            </p:oleObj>
          </a:graphicData>
        </a:graphic>
      </p:graphicFrame>
      <p:sp>
        <p:nvSpPr>
          <p:cNvPr id="7" name="6 Dikdörtgen"/>
          <p:cNvSpPr/>
          <p:nvPr/>
        </p:nvSpPr>
        <p:spPr>
          <a:xfrm>
            <a:off x="539552" y="3068960"/>
            <a:ext cx="1745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800" b="1" dirty="0" smtClean="0">
                <a:solidFill>
                  <a:schemeClr val="bg1"/>
                </a:solidFill>
                <a:latin typeface="Tahoma" pitchFamily="34" charset="0"/>
              </a:rPr>
              <a:t>İYOT</a:t>
            </a:r>
            <a:endParaRPr lang="tr-TR" sz="4800" b="1" dirty="0">
              <a:solidFill>
                <a:schemeClr val="bg1"/>
              </a:solidFill>
              <a:latin typeface="Tahoma Tur" charset="-94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3933056"/>
            <a:ext cx="6483350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FFFF66"/>
                </a:solidFill>
                <a:latin typeface="Tahoma" pitchFamily="34" charset="0"/>
              </a:rPr>
              <a:t>Kimyasal bir maddedir.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rgbClr val="FFFF66"/>
                </a:solidFill>
                <a:latin typeface="Tahoma" pitchFamily="34" charset="0"/>
              </a:rPr>
              <a:t>İyot </a:t>
            </a:r>
            <a:r>
              <a:rPr lang="tr-TR" sz="2400" dirty="0">
                <a:solidFill>
                  <a:srgbClr val="FFFF66"/>
                </a:solidFill>
                <a:latin typeface="Tahoma" pitchFamily="34" charset="0"/>
              </a:rPr>
              <a:t>vücuda yeterli iyot bulunan </a:t>
            </a:r>
            <a:r>
              <a:rPr lang="tr-TR" sz="2400" dirty="0" smtClean="0">
                <a:solidFill>
                  <a:srgbClr val="FFFF66"/>
                </a:solidFill>
                <a:latin typeface="Tahoma" pitchFamily="34" charset="0"/>
              </a:rPr>
              <a:t>toprakta yetişen </a:t>
            </a:r>
            <a:r>
              <a:rPr lang="tr-TR" sz="2400" dirty="0">
                <a:solidFill>
                  <a:srgbClr val="FFFF66"/>
                </a:solidFill>
                <a:latin typeface="Tahoma" pitchFamily="34" charset="0"/>
              </a:rPr>
              <a:t>besinler</a:t>
            </a:r>
            <a:r>
              <a:rPr lang="tr-TR" sz="2400" dirty="0" smtClean="0">
                <a:solidFill>
                  <a:srgbClr val="FFFF66"/>
                </a:solidFill>
                <a:latin typeface="Tahoma" pitchFamily="34" charset="0"/>
              </a:rPr>
              <a:t>, iyotlu tuz su </a:t>
            </a:r>
            <a:r>
              <a:rPr lang="tr-TR" sz="2400" dirty="0">
                <a:solidFill>
                  <a:srgbClr val="FFFF66"/>
                </a:solidFill>
                <a:latin typeface="Tahoma" pitchFamily="34" charset="0"/>
              </a:rPr>
              <a:t>ve deniz </a:t>
            </a:r>
            <a:r>
              <a:rPr lang="tr-TR" sz="2400" dirty="0" smtClean="0">
                <a:solidFill>
                  <a:srgbClr val="FFFF66"/>
                </a:solidFill>
                <a:latin typeface="Tahoma" pitchFamily="34" charset="0"/>
              </a:rPr>
              <a:t>ürünlerinden sağlanır. İyot </a:t>
            </a:r>
            <a:r>
              <a:rPr lang="tr-TR" sz="2400" dirty="0">
                <a:solidFill>
                  <a:srgbClr val="FFFF66"/>
                </a:solidFill>
                <a:latin typeface="Tahoma" pitchFamily="34" charset="0"/>
              </a:rPr>
              <a:t>ihtiyacı yetişkinler için </a:t>
            </a:r>
            <a:r>
              <a:rPr lang="tr-TR" sz="2400" b="1" dirty="0" smtClean="0">
                <a:solidFill>
                  <a:srgbClr val="66FF33"/>
                </a:solidFill>
                <a:latin typeface="Tahoma" pitchFamily="34" charset="0"/>
              </a:rPr>
              <a:t>günlük 150 </a:t>
            </a:r>
            <a:r>
              <a:rPr lang="tr-TR" sz="2400" b="1" dirty="0" err="1">
                <a:solidFill>
                  <a:srgbClr val="66FF33"/>
                </a:solidFill>
                <a:latin typeface="Tahoma" pitchFamily="34" charset="0"/>
              </a:rPr>
              <a:t>mcg</a:t>
            </a:r>
            <a:r>
              <a:rPr lang="tr-TR" sz="2400" dirty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tr-TR" sz="2400" dirty="0" err="1">
                <a:solidFill>
                  <a:srgbClr val="FFFF66"/>
                </a:solidFill>
                <a:latin typeface="Tahoma" pitchFamily="34" charset="0"/>
              </a:rPr>
              <a:t>dir</a:t>
            </a:r>
            <a:r>
              <a:rPr lang="tr-TR" sz="2400" dirty="0">
                <a:solidFill>
                  <a:srgbClr val="FFFF66"/>
                </a:solidFill>
                <a:latin typeface="Tahoma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tr-TR" sz="2400" dirty="0">
              <a:solidFill>
                <a:srgbClr val="FFFF66"/>
              </a:solidFill>
              <a:latin typeface="Tahoma Tur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C000"/>
                </a:solidFill>
              </a:rPr>
              <a:t>1-VEREM</a:t>
            </a:r>
            <a:endParaRPr lang="tr-TR" sz="5400" dirty="0">
              <a:solidFill>
                <a:srgbClr val="FFC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995936" y="1196752"/>
            <a:ext cx="475252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“</a:t>
            </a:r>
            <a:r>
              <a:rPr lang="tr-TR" sz="2400" dirty="0" err="1" smtClean="0"/>
              <a:t>Mycobacterium</a:t>
            </a:r>
            <a:r>
              <a:rPr lang="tr-TR" sz="2400" dirty="0" smtClean="0"/>
              <a:t> </a:t>
            </a:r>
            <a:r>
              <a:rPr lang="tr-TR" sz="2400" dirty="0" err="1" smtClean="0"/>
              <a:t>tuberculosis</a:t>
            </a:r>
            <a:r>
              <a:rPr lang="tr-TR" sz="2400" dirty="0" smtClean="0"/>
              <a:t>” isimli mikrobun insanlarda yaptığı bir hastalıktır. 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En sık akciğerleri olmak üzere tüm organları tutabilir (Lenf bezleri, kemik, böbrek, beyin vb.).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Solunum yoluyla bulaşır ve tedavi olunmazsa öldürücüdür.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Kayıtlara göre Türkiye’de her yıl yaklaşık 12 bin kişi verem hastalığına yakalanmaktadır. 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6" name="Picture 4" descr="Image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673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3097213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764704"/>
            <a:ext cx="568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FFFF00"/>
                </a:solidFill>
                <a:latin typeface="Tahoma" pitchFamily="34" charset="0"/>
              </a:rPr>
              <a:t>Yaşları </a:t>
            </a:r>
            <a:r>
              <a:rPr lang="tr-TR" sz="2800" dirty="0">
                <a:solidFill>
                  <a:srgbClr val="FFFF00"/>
                </a:solidFill>
                <a:latin typeface="Tahoma" pitchFamily="34" charset="0"/>
              </a:rPr>
              <a:t>6-12 olan okul çocuklarında guatr </a:t>
            </a:r>
            <a:r>
              <a:rPr lang="tr-TR" sz="2800" dirty="0" err="1">
                <a:solidFill>
                  <a:srgbClr val="FFFF00"/>
                </a:solidFill>
                <a:latin typeface="Tahoma" pitchFamily="34" charset="0"/>
              </a:rPr>
              <a:t>prevelansının</a:t>
            </a:r>
            <a:r>
              <a:rPr lang="tr-TR" sz="2800" dirty="0">
                <a:solidFill>
                  <a:srgbClr val="FFFF00"/>
                </a:solidFill>
                <a:latin typeface="Tahoma" pitchFamily="34" charset="0"/>
              </a:rPr>
              <a:t> saptanması, iyot yetersizliğinin toplumdaki en iyi göstergesidir.</a:t>
            </a:r>
            <a:endParaRPr lang="tr-TR" sz="2800" dirty="0">
              <a:solidFill>
                <a:srgbClr val="FFFF00"/>
              </a:solidFill>
              <a:latin typeface="Tahoma Tur" charset="-9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3501008"/>
            <a:ext cx="58562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FFFF00"/>
                </a:solidFill>
                <a:latin typeface="Tahoma" pitchFamily="34" charset="0"/>
              </a:rPr>
              <a:t>İyot </a:t>
            </a:r>
            <a:r>
              <a:rPr lang="tr-TR" sz="2800" dirty="0">
                <a:solidFill>
                  <a:srgbClr val="FFFF00"/>
                </a:solidFill>
                <a:latin typeface="Tahoma" pitchFamily="34" charset="0"/>
              </a:rPr>
              <a:t>yetersizliği olan bölgelerde, çocukların başarıları ve </a:t>
            </a:r>
            <a:r>
              <a:rPr lang="tr-TR" sz="2800" b="1" dirty="0">
                <a:solidFill>
                  <a:srgbClr val="92D050"/>
                </a:solidFill>
                <a:latin typeface="Tahoma" pitchFamily="34" charset="0"/>
              </a:rPr>
              <a:t>IQ</a:t>
            </a:r>
            <a:r>
              <a:rPr lang="tr-TR" sz="2800" dirty="0">
                <a:solidFill>
                  <a:srgbClr val="FFFF00"/>
                </a:solidFill>
                <a:latin typeface="Tahoma" pitchFamily="34" charset="0"/>
              </a:rPr>
              <a:t> değerlerinin, iyot yetersizliği olmayan bölgelere oranla daha </a:t>
            </a:r>
            <a:r>
              <a:rPr lang="tr-TR" sz="2800" b="1" dirty="0">
                <a:solidFill>
                  <a:srgbClr val="92D050"/>
                </a:solidFill>
                <a:latin typeface="Tahoma" pitchFamily="34" charset="0"/>
              </a:rPr>
              <a:t>düşük</a:t>
            </a:r>
            <a:r>
              <a:rPr lang="tr-TR" sz="28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latin typeface="Tahoma" pitchFamily="34" charset="0"/>
              </a:rPr>
              <a:t>olduğu gösterilmiştir.</a:t>
            </a:r>
            <a:r>
              <a:rPr lang="tr-TR" sz="2800" dirty="0">
                <a:latin typeface="Tahoma" pitchFamily="34" charset="0"/>
              </a:rPr>
              <a:t> </a:t>
            </a:r>
            <a:endParaRPr lang="tr-TR" sz="2800" dirty="0">
              <a:latin typeface="Tahoma Tur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268760"/>
            <a:ext cx="82296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  <a:latin typeface="Tahoma" pitchFamily="34" charset="0"/>
              </a:rPr>
              <a:t>*Yetişkinlerde iyot yetersizliğinin sonucu </a:t>
            </a:r>
            <a:r>
              <a:rPr lang="tr-TR" sz="2400" b="1" dirty="0">
                <a:solidFill>
                  <a:srgbClr val="66FF33"/>
                </a:solidFill>
                <a:latin typeface="Tahoma" pitchFamily="34" charset="0"/>
              </a:rPr>
              <a:t>guatr</a:t>
            </a:r>
            <a:r>
              <a:rPr lang="tr-TR" sz="24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tr-TR" sz="2400" dirty="0">
                <a:solidFill>
                  <a:srgbClr val="FFFF00"/>
                </a:solidFill>
                <a:latin typeface="Tahoma" pitchFamily="34" charset="0"/>
              </a:rPr>
              <a:t>dır.</a:t>
            </a:r>
            <a:endParaRPr lang="tr-TR" sz="2400" dirty="0">
              <a:solidFill>
                <a:srgbClr val="FFFF00"/>
              </a:solidFill>
              <a:latin typeface="Tahoma Tur" charset="-9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2060848"/>
            <a:ext cx="77724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  <a:latin typeface="Tahoma" pitchFamily="34" charset="0"/>
              </a:rPr>
              <a:t>*</a:t>
            </a:r>
            <a:r>
              <a:rPr lang="tr-TR" sz="2400" dirty="0" err="1">
                <a:solidFill>
                  <a:srgbClr val="FFFF00"/>
                </a:solidFill>
                <a:latin typeface="Tahoma" pitchFamily="34" charset="0"/>
              </a:rPr>
              <a:t>Mental</a:t>
            </a:r>
            <a:r>
              <a:rPr lang="tr-TR" sz="2400" dirty="0">
                <a:solidFill>
                  <a:srgbClr val="FFFF00"/>
                </a:solidFill>
                <a:latin typeface="Tahoma" pitchFamily="34" charset="0"/>
              </a:rPr>
              <a:t> fonksiyonlarda azalma görülmektedir.</a:t>
            </a:r>
            <a:endParaRPr lang="tr-TR" sz="2400" dirty="0">
              <a:solidFill>
                <a:srgbClr val="FFFF00"/>
              </a:solidFill>
              <a:latin typeface="Tahoma Tur" charset="-9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2780928"/>
            <a:ext cx="6096000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  <a:latin typeface="Tahoma" pitchFamily="34" charset="0"/>
              </a:rPr>
              <a:t>*İyot yetersizliği bulunan toplumlarda, insanların düşünme ve karar verme yetenekleri olumsuz etkilenmektedir</a:t>
            </a:r>
            <a:endParaRPr lang="tr-TR" sz="2400" dirty="0">
              <a:solidFill>
                <a:srgbClr val="FFFF00"/>
              </a:solidFill>
              <a:latin typeface="Tahoma Tur" charset="-9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4293096"/>
            <a:ext cx="71628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  <a:latin typeface="Tahoma" pitchFamily="34" charset="0"/>
              </a:rPr>
              <a:t>*İnsanların sosyal gelişimi engellenmektedir.</a:t>
            </a:r>
            <a:endParaRPr lang="tr-TR" sz="2400" dirty="0">
              <a:solidFill>
                <a:srgbClr val="FFFF00"/>
              </a:solidFill>
              <a:latin typeface="Tahoma Tur" charset="-94"/>
            </a:endParaRPr>
          </a:p>
        </p:txBody>
      </p:sp>
      <p:graphicFrame>
        <p:nvGraphicFramePr>
          <p:cNvPr id="26631" name="Object 7"/>
          <p:cNvGraphicFramePr>
            <a:graphicFrameLocks/>
          </p:cNvGraphicFramePr>
          <p:nvPr/>
        </p:nvGraphicFramePr>
        <p:xfrm>
          <a:off x="6891338" y="2204864"/>
          <a:ext cx="2252662" cy="4248473"/>
        </p:xfrm>
        <a:graphic>
          <a:graphicData uri="http://schemas.openxmlformats.org/presentationml/2006/ole">
            <p:oleObj spid="_x0000_s27673" name="Clip" r:id="rId3" imgW="2254250" imgH="2755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5535" y="155679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AŞIRI TUZ TÜKETİMİ KALP-DAMAR HASTALIKLARINA YOL AÇAR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37884"/>
            <a:ext cx="3468477" cy="372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4139952" y="312679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Kalp Yetersizliği</a:t>
            </a:r>
            <a:endParaRPr lang="tr-TR" sz="32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139952" y="371156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Hipertansiyon</a:t>
            </a:r>
            <a:endParaRPr lang="tr-TR" sz="32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4139952" y="429634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Böbrek Yetersizliği</a:t>
            </a:r>
            <a:endParaRPr lang="tr-TR" sz="32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139952" y="49108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Damar Sertliği</a:t>
            </a:r>
            <a:endParaRPr lang="tr-TR" sz="32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4139952" y="549557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Felç (İnme)</a:t>
            </a:r>
            <a:endParaRPr lang="tr-TR" sz="32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4139952" y="608035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Göz Hastalıkları</a:t>
            </a:r>
            <a:endParaRPr lang="tr-TR" sz="3200" dirty="0"/>
          </a:p>
        </p:txBody>
      </p:sp>
      <p:sp>
        <p:nvSpPr>
          <p:cNvPr id="10" name="Dikdörtgen 3"/>
          <p:cNvSpPr>
            <a:spLocks noChangeArrowheads="1"/>
          </p:cNvSpPr>
          <p:nvPr/>
        </p:nvSpPr>
        <p:spPr bwMode="auto">
          <a:xfrm>
            <a:off x="468313" y="260648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C000"/>
                </a:solidFill>
              </a:rPr>
              <a:t>TUZ </a:t>
            </a:r>
            <a:r>
              <a:rPr lang="tr-TR" sz="3200" b="1" dirty="0">
                <a:solidFill>
                  <a:srgbClr val="FFC000"/>
                </a:solidFill>
              </a:rPr>
              <a:t>VÜCUT İÇİN GEREKLİDİR.</a:t>
            </a:r>
          </a:p>
          <a:p>
            <a:pPr algn="ctr"/>
            <a:r>
              <a:rPr lang="tr-TR" sz="3200" b="1" dirty="0">
                <a:solidFill>
                  <a:srgbClr val="FFC000"/>
                </a:solidFill>
              </a:rPr>
              <a:t>ANCAK </a:t>
            </a:r>
            <a:r>
              <a:rPr lang="tr-TR" sz="3200" b="1" dirty="0" smtClean="0">
                <a:solidFill>
                  <a:srgbClr val="FFC000"/>
                </a:solidFill>
              </a:rPr>
              <a:t>FAZLASI !!!!!!!!!!!!!</a:t>
            </a:r>
            <a:endParaRPr lang="tr-TR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4" grpId="0"/>
      <p:bldP spid="15" grpId="0"/>
      <p:bldP spid="16" grpId="0"/>
      <p:bldP spid="17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961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2400" dirty="0">
              <a:latin typeface="Comic Sans MS" pitchFamily="66" charset="0"/>
            </a:endParaRPr>
          </a:p>
          <a:p>
            <a:endParaRPr lang="tr-TR" sz="2400" dirty="0">
              <a:latin typeface="Comic Sans MS" pitchFamily="66" charset="0"/>
            </a:endParaRPr>
          </a:p>
          <a:p>
            <a:r>
              <a:rPr lang="tr-TR" sz="2400" dirty="0">
                <a:latin typeface="Comic Sans MS" pitchFamily="66" charset="0"/>
              </a:rPr>
              <a:t>•Kalp yetersizliği %50</a:t>
            </a:r>
          </a:p>
          <a:p>
            <a:r>
              <a:rPr lang="tr-TR" sz="2400" dirty="0">
                <a:latin typeface="Comic Sans MS" pitchFamily="66" charset="0"/>
              </a:rPr>
              <a:t>•Felç%38</a:t>
            </a:r>
          </a:p>
          <a:p>
            <a:r>
              <a:rPr lang="tr-TR" sz="2400" dirty="0">
                <a:latin typeface="Comic Sans MS" pitchFamily="66" charset="0"/>
              </a:rPr>
              <a:t>•Kalp krizi%15</a:t>
            </a:r>
          </a:p>
          <a:p>
            <a:r>
              <a:rPr lang="tr-TR" sz="2400" dirty="0">
                <a:latin typeface="Comic Sans MS" pitchFamily="66" charset="0"/>
              </a:rPr>
              <a:t>•Ölüm %10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39552" y="519786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solidFill>
                  <a:srgbClr val="00FF00"/>
                </a:solidFill>
              </a:rPr>
              <a:t>TUZ TÜKETİMİNİ AZALTARAK</a:t>
            </a:r>
            <a:r>
              <a:rPr lang="tr-TR" sz="2600" dirty="0" smtClean="0">
                <a:solidFill>
                  <a:srgbClr val="00FF00"/>
                </a:solidFill>
              </a:rPr>
              <a:t> </a:t>
            </a:r>
            <a:r>
              <a:rPr lang="tr-TR" sz="2600" dirty="0" smtClean="0">
                <a:solidFill>
                  <a:srgbClr val="FF0000"/>
                </a:solidFill>
              </a:rPr>
              <a:t>KALP BASINCINI DÜŞÜRMEK NE KADAR FAYDALIDIR ?</a:t>
            </a:r>
            <a:endParaRPr lang="tr-TR" sz="26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39552" y="515719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Azalma Görülmektedir.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1745432" y="3501008"/>
            <a:ext cx="108012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12338"/>
            <a:ext cx="2507926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3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450"/>
            <a:r>
              <a:rPr lang="tr-TR" sz="2400" dirty="0" smtClean="0">
                <a:latin typeface="Arial"/>
              </a:rPr>
              <a:t>Günlük </a:t>
            </a:r>
            <a:r>
              <a:rPr lang="tr-TR" sz="2400" dirty="0">
                <a:latin typeface="Arial"/>
              </a:rPr>
              <a:t>sodyum gereksinimi 2400 mg </a:t>
            </a:r>
            <a:r>
              <a:rPr lang="tr-TR" sz="2400" dirty="0" err="1">
                <a:latin typeface="Arial"/>
              </a:rPr>
              <a:t>d</a:t>
            </a:r>
            <a:r>
              <a:rPr lang="tr-TR" sz="2400" dirty="0" err="1">
                <a:latin typeface="Arial Unicode MS"/>
              </a:rPr>
              <a:t>ı</a:t>
            </a:r>
            <a:r>
              <a:rPr lang="tr-TR" sz="2400" dirty="0" err="1">
                <a:latin typeface="Arial"/>
              </a:rPr>
              <a:t>r</a:t>
            </a:r>
            <a:r>
              <a:rPr lang="tr-TR" sz="2400" dirty="0">
                <a:latin typeface="Arial"/>
              </a:rPr>
              <a:t>. Bu </a:t>
            </a:r>
          </a:p>
          <a:p>
            <a:pPr marR="16450"/>
            <a:r>
              <a:rPr lang="tr-TR" sz="2400" dirty="0">
                <a:latin typeface="Arial"/>
              </a:rPr>
              <a:t>miktar, günlük </a:t>
            </a:r>
            <a:r>
              <a:rPr lang="tr-TR" sz="2400" dirty="0" smtClean="0">
                <a:latin typeface="Arial"/>
              </a:rPr>
              <a:t>5 </a:t>
            </a:r>
            <a:r>
              <a:rPr lang="tr-TR" sz="2400" dirty="0">
                <a:latin typeface="Arial"/>
              </a:rPr>
              <a:t>g civar</a:t>
            </a:r>
            <a:r>
              <a:rPr lang="tr-TR" sz="2400" dirty="0">
                <a:latin typeface="Arial Unicode MS"/>
              </a:rPr>
              <a:t>ı</a:t>
            </a:r>
            <a:r>
              <a:rPr lang="tr-TR" sz="2400" dirty="0">
                <a:latin typeface="Arial"/>
              </a:rPr>
              <a:t>nda tuzla kar</a:t>
            </a:r>
            <a:r>
              <a:rPr lang="tr-TR" sz="2400" dirty="0">
                <a:latin typeface="Arial Unicode MS"/>
              </a:rPr>
              <a:t>şı</a:t>
            </a:r>
            <a:r>
              <a:rPr lang="tr-TR" sz="2400" dirty="0">
                <a:latin typeface="Arial"/>
              </a:rPr>
              <a:t>lanabilir.</a:t>
            </a:r>
          </a:p>
          <a:p>
            <a:pPr marR="16450"/>
            <a:r>
              <a:rPr lang="tr-TR" sz="2400" dirty="0">
                <a:latin typeface="Arial"/>
              </a:rPr>
              <a:t>2008 y</a:t>
            </a:r>
            <a:r>
              <a:rPr lang="tr-TR" sz="2400" dirty="0">
                <a:latin typeface="Arial Unicode MS"/>
              </a:rPr>
              <a:t>ı</a:t>
            </a:r>
            <a:r>
              <a:rPr lang="tr-TR" sz="2400" dirty="0">
                <a:latin typeface="Arial"/>
              </a:rPr>
              <a:t>l</a:t>
            </a:r>
            <a:r>
              <a:rPr lang="tr-TR" sz="2400" dirty="0">
                <a:latin typeface="Arial Unicode MS"/>
              </a:rPr>
              <a:t>ı</a:t>
            </a:r>
            <a:r>
              <a:rPr lang="tr-TR" sz="2400" dirty="0">
                <a:latin typeface="Arial"/>
              </a:rPr>
              <a:t>nda yap</a:t>
            </a:r>
            <a:r>
              <a:rPr lang="tr-TR" sz="2400" dirty="0">
                <a:latin typeface="Arial Unicode MS"/>
              </a:rPr>
              <a:t>ı</a:t>
            </a:r>
            <a:r>
              <a:rPr lang="tr-TR" sz="2400" dirty="0">
                <a:latin typeface="Arial"/>
              </a:rPr>
              <a:t>lan Türk Toplumunda Tuz </a:t>
            </a:r>
          </a:p>
          <a:p>
            <a:pPr marR="16450"/>
            <a:r>
              <a:rPr lang="tr-TR" sz="2400" dirty="0">
                <a:latin typeface="Arial"/>
              </a:rPr>
              <a:t>Tüketimi ve Kan </a:t>
            </a:r>
            <a:r>
              <a:rPr lang="tr-TR" sz="2400" dirty="0" smtClean="0">
                <a:latin typeface="Arial"/>
              </a:rPr>
              <a:t>Bas</a:t>
            </a:r>
            <a:r>
              <a:rPr lang="tr-TR" sz="2400" dirty="0" smtClean="0">
                <a:latin typeface="Arial Unicode MS"/>
              </a:rPr>
              <a:t>ı</a:t>
            </a:r>
            <a:r>
              <a:rPr lang="tr-TR" sz="2400" dirty="0" smtClean="0">
                <a:latin typeface="Arial"/>
              </a:rPr>
              <a:t>nc</a:t>
            </a:r>
            <a:r>
              <a:rPr lang="tr-TR" sz="2400" dirty="0" smtClean="0">
                <a:latin typeface="Arial Unicode MS"/>
              </a:rPr>
              <a:t>ı </a:t>
            </a:r>
            <a:r>
              <a:rPr lang="tr-TR" sz="2400" dirty="0" smtClean="0">
                <a:latin typeface="Arial"/>
              </a:rPr>
              <a:t>Çal</a:t>
            </a:r>
            <a:r>
              <a:rPr lang="tr-TR" sz="2400" dirty="0" smtClean="0">
                <a:latin typeface="Arial Unicode MS"/>
              </a:rPr>
              <a:t>ış</a:t>
            </a:r>
            <a:r>
              <a:rPr lang="tr-TR" sz="2400" dirty="0" smtClean="0">
                <a:latin typeface="Arial"/>
              </a:rPr>
              <a:t>malar</a:t>
            </a:r>
            <a:r>
              <a:rPr lang="tr-TR" sz="2400" dirty="0" smtClean="0">
                <a:latin typeface="Arial Unicode MS"/>
              </a:rPr>
              <a:t>ı</a:t>
            </a:r>
            <a:r>
              <a:rPr lang="tr-TR" sz="2400" dirty="0" smtClean="0">
                <a:latin typeface="Arial"/>
              </a:rPr>
              <a:t>na </a:t>
            </a:r>
            <a:endParaRPr lang="tr-TR" sz="2400" dirty="0">
              <a:latin typeface="Arial"/>
            </a:endParaRPr>
          </a:p>
          <a:p>
            <a:pPr marR="16450"/>
            <a:r>
              <a:rPr lang="tr-TR" sz="2400" b="1" dirty="0">
                <a:latin typeface="Arial"/>
              </a:rPr>
              <a:t>(</a:t>
            </a:r>
            <a:r>
              <a:rPr lang="tr-TR" sz="2400" b="1" dirty="0" err="1">
                <a:latin typeface="Arial"/>
              </a:rPr>
              <a:t>SALTurk</a:t>
            </a:r>
            <a:r>
              <a:rPr lang="tr-TR" sz="2400" b="1" dirty="0">
                <a:latin typeface="Arial"/>
              </a:rPr>
              <a:t>)</a:t>
            </a:r>
            <a:r>
              <a:rPr lang="tr-TR" sz="2400" dirty="0">
                <a:latin typeface="Arial"/>
              </a:rPr>
              <a:t>göre ülkemizde tuz </a:t>
            </a:r>
            <a:r>
              <a:rPr lang="tr-TR" sz="2400" dirty="0" smtClean="0">
                <a:latin typeface="Arial"/>
              </a:rPr>
              <a:t>tüketimi halen </a:t>
            </a:r>
          </a:p>
          <a:p>
            <a:pPr marR="16450"/>
            <a:r>
              <a:rPr lang="tr-TR" sz="2400" dirty="0" smtClean="0">
                <a:latin typeface="Arial"/>
              </a:rPr>
              <a:t>çok fazlad</a:t>
            </a:r>
            <a:r>
              <a:rPr lang="tr-TR" sz="2400" dirty="0" smtClean="0">
                <a:latin typeface="Arial Unicode MS"/>
              </a:rPr>
              <a:t>ı</a:t>
            </a:r>
            <a:r>
              <a:rPr lang="tr-TR" sz="2400" dirty="0" smtClean="0">
                <a:latin typeface="Arial"/>
              </a:rPr>
              <a:t>r.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323528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7750" algn="ctr"/>
            <a:r>
              <a:rPr lang="tr-TR" sz="2800" b="1" dirty="0" smtClean="0">
                <a:solidFill>
                  <a:srgbClr val="FFC000"/>
                </a:solidFill>
                <a:latin typeface="Arial"/>
              </a:rPr>
              <a:t>Günlük </a:t>
            </a:r>
            <a:r>
              <a:rPr lang="tr-TR" sz="2800" b="1" dirty="0">
                <a:solidFill>
                  <a:srgbClr val="FFC000"/>
                </a:solidFill>
                <a:latin typeface="Arial"/>
              </a:rPr>
              <a:t>hayat</a:t>
            </a:r>
            <a:r>
              <a:rPr lang="tr-TR" sz="2800" dirty="0">
                <a:solidFill>
                  <a:srgbClr val="FFC000"/>
                </a:solidFill>
                <a:latin typeface="Arial Unicode MS"/>
              </a:rPr>
              <a:t>ı</a:t>
            </a:r>
            <a:r>
              <a:rPr lang="tr-TR" sz="2800" b="1" dirty="0">
                <a:solidFill>
                  <a:srgbClr val="FFC000"/>
                </a:solidFill>
                <a:latin typeface="Arial"/>
              </a:rPr>
              <a:t>m</a:t>
            </a:r>
            <a:r>
              <a:rPr lang="tr-TR" sz="2800" dirty="0">
                <a:solidFill>
                  <a:srgbClr val="FFC000"/>
                </a:solidFill>
                <a:latin typeface="Arial Unicode MS"/>
              </a:rPr>
              <a:t>ı</a:t>
            </a:r>
            <a:r>
              <a:rPr lang="tr-TR" sz="2800" b="1" dirty="0">
                <a:solidFill>
                  <a:srgbClr val="FFC000"/>
                </a:solidFill>
                <a:latin typeface="Arial"/>
              </a:rPr>
              <a:t>zda ne kadar tuz al</a:t>
            </a:r>
            <a:r>
              <a:rPr lang="tr-TR" sz="2800" dirty="0">
                <a:solidFill>
                  <a:srgbClr val="FFC000"/>
                </a:solidFill>
                <a:latin typeface="Arial Unicode MS"/>
              </a:rPr>
              <a:t>ı</a:t>
            </a:r>
            <a:r>
              <a:rPr lang="tr-TR" sz="2800" b="1" dirty="0">
                <a:solidFill>
                  <a:srgbClr val="FFC000"/>
                </a:solidFill>
                <a:latin typeface="Arial"/>
              </a:rPr>
              <a:t>yoruz?</a:t>
            </a:r>
            <a:endParaRPr lang="tr-TR" sz="2800" dirty="0">
              <a:solidFill>
                <a:srgbClr val="FFC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412776"/>
            <a:ext cx="1872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7084"/>
            <a:ext cx="7920880" cy="31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030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1153775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Günlük </a:t>
            </a:r>
            <a:r>
              <a:rPr lang="tr-TR" sz="2000" dirty="0"/>
              <a:t>2400 mg sodyumdan fazla </a:t>
            </a:r>
            <a:r>
              <a:rPr lang="tr-TR" sz="2000" dirty="0" smtClean="0"/>
              <a:t>tüketilmemelidir (</a:t>
            </a:r>
            <a:r>
              <a:rPr lang="tr-TR" sz="2000" dirty="0"/>
              <a:t>5</a:t>
            </a:r>
            <a:r>
              <a:rPr lang="tr-TR" sz="2000" dirty="0" smtClean="0"/>
              <a:t> </a:t>
            </a:r>
            <a:r>
              <a:rPr lang="tr-TR" sz="2000" dirty="0"/>
              <a:t>gr Tuz-</a:t>
            </a:r>
            <a:r>
              <a:rPr lang="tr-TR" sz="2000" dirty="0" err="1"/>
              <a:t>max</a:t>
            </a:r>
            <a:r>
              <a:rPr lang="tr-TR" sz="2000" dirty="0"/>
              <a:t>)</a:t>
            </a:r>
          </a:p>
          <a:p>
            <a:endParaRPr lang="tr-TR" sz="2000" dirty="0" smtClean="0"/>
          </a:p>
          <a:p>
            <a:r>
              <a:rPr lang="tr-TR" sz="2000" dirty="0" smtClean="0"/>
              <a:t>Düşük doymuş yağ</a:t>
            </a:r>
            <a:r>
              <a:rPr lang="tr-TR" sz="2000" dirty="0"/>
              <a:t>, kolesterol ve total </a:t>
            </a:r>
            <a:r>
              <a:rPr lang="tr-TR" sz="2000" dirty="0" smtClean="0"/>
              <a:t>yağ içeren </a:t>
            </a:r>
            <a:r>
              <a:rPr lang="tr-TR" sz="2000" dirty="0"/>
              <a:t>besinler</a:t>
            </a:r>
          </a:p>
          <a:p>
            <a:endParaRPr lang="tr-TR" sz="2000" dirty="0" smtClean="0"/>
          </a:p>
          <a:p>
            <a:r>
              <a:rPr lang="tr-TR" sz="2000" dirty="0" smtClean="0"/>
              <a:t>Meyve </a:t>
            </a:r>
            <a:r>
              <a:rPr lang="tr-TR" sz="2000" dirty="0"/>
              <a:t>ve sebzelerden zengin beslenme</a:t>
            </a:r>
          </a:p>
          <a:p>
            <a:endParaRPr lang="tr-TR" sz="2000" dirty="0" smtClean="0"/>
          </a:p>
          <a:p>
            <a:r>
              <a:rPr lang="tr-TR" sz="2000" dirty="0" smtClean="0"/>
              <a:t>Yağsız </a:t>
            </a:r>
            <a:r>
              <a:rPr lang="tr-TR" sz="2000" dirty="0"/>
              <a:t>veya az </a:t>
            </a:r>
            <a:r>
              <a:rPr lang="tr-TR" sz="2000" dirty="0" smtClean="0"/>
              <a:t>yağlı süt </a:t>
            </a:r>
            <a:r>
              <a:rPr lang="tr-TR" sz="2000" dirty="0"/>
              <a:t>ve süt ürünleri</a:t>
            </a:r>
          </a:p>
          <a:p>
            <a:endParaRPr lang="tr-TR" sz="2000" dirty="0" smtClean="0"/>
          </a:p>
          <a:p>
            <a:r>
              <a:rPr lang="tr-TR" sz="2000" dirty="0" smtClean="0"/>
              <a:t>Tam </a:t>
            </a:r>
            <a:r>
              <a:rPr lang="tr-TR" sz="2000" dirty="0"/>
              <a:t>tahıl ürünleri, balık ve sert </a:t>
            </a:r>
            <a:r>
              <a:rPr lang="tr-TR" sz="2000" dirty="0" smtClean="0"/>
              <a:t>kabukluları (</a:t>
            </a:r>
            <a:r>
              <a:rPr lang="tr-TR" sz="2000" dirty="0"/>
              <a:t>fındık, ceviz, badem vb.)</a:t>
            </a:r>
          </a:p>
          <a:p>
            <a:endParaRPr lang="tr-TR" sz="2000" dirty="0" smtClean="0"/>
          </a:p>
          <a:p>
            <a:r>
              <a:rPr lang="tr-TR" sz="2000" dirty="0" smtClean="0"/>
              <a:t>Diyette</a:t>
            </a:r>
            <a:r>
              <a:rPr lang="tr-TR" sz="2000" dirty="0"/>
              <a:t>; </a:t>
            </a:r>
            <a:r>
              <a:rPr lang="tr-TR" sz="2000" dirty="0" smtClean="0"/>
              <a:t>Kırmızı et</a:t>
            </a:r>
            <a:r>
              <a:rPr lang="tr-TR" sz="2000" dirty="0"/>
              <a:t>, şeker, şeker </a:t>
            </a:r>
            <a:r>
              <a:rPr lang="tr-TR" sz="2000" dirty="0" smtClean="0"/>
              <a:t>eklenmiş besinler</a:t>
            </a:r>
            <a:r>
              <a:rPr lang="tr-TR" sz="2000" dirty="0"/>
              <a:t>, şekerli içecekler </a:t>
            </a:r>
            <a:r>
              <a:rPr lang="tr-TR" sz="2000" dirty="0" smtClean="0"/>
              <a:t>sınırlandırılmalıdır</a:t>
            </a:r>
            <a:r>
              <a:rPr lang="tr-TR" sz="2000" dirty="0"/>
              <a:t>.</a:t>
            </a:r>
          </a:p>
          <a:p>
            <a:endParaRPr lang="tr-TR" sz="2000" dirty="0" smtClean="0"/>
          </a:p>
          <a:p>
            <a:r>
              <a:rPr lang="tr-TR" sz="2000" dirty="0" smtClean="0"/>
              <a:t>Diyet </a:t>
            </a:r>
            <a:r>
              <a:rPr lang="tr-TR" sz="2000" dirty="0"/>
              <a:t>potasyum, magnezyum, kalsiyum, protein ve liften </a:t>
            </a:r>
            <a:r>
              <a:rPr lang="tr-TR" sz="2000" dirty="0" smtClean="0"/>
              <a:t>zengin olmalıdır.</a:t>
            </a:r>
            <a:endParaRPr lang="tr-TR" sz="2000" dirty="0"/>
          </a:p>
          <a:p>
            <a:endParaRPr lang="tr-TR" sz="2000" dirty="0" smtClean="0"/>
          </a:p>
          <a:p>
            <a:r>
              <a:rPr lang="tr-TR" sz="2000" dirty="0" smtClean="0"/>
              <a:t>Bu </a:t>
            </a:r>
            <a:r>
              <a:rPr lang="tr-TR" sz="2000" dirty="0"/>
              <a:t>diyet planıyla yüksek kan basıncının 14 gün içinde </a:t>
            </a:r>
            <a:r>
              <a:rPr lang="tr-TR" sz="2000" dirty="0" smtClean="0"/>
              <a:t>düşürüldüğü gösterilmiştir</a:t>
            </a:r>
            <a:endParaRPr lang="tr-TR" sz="2000" dirty="0"/>
          </a:p>
        </p:txBody>
      </p:sp>
      <p:sp>
        <p:nvSpPr>
          <p:cNvPr id="5" name="Dikdörtgen 4"/>
          <p:cNvSpPr/>
          <p:nvPr/>
        </p:nvSpPr>
        <p:spPr>
          <a:xfrm>
            <a:off x="383711" y="76557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420" algn="ctr"/>
            <a:r>
              <a:rPr lang="tr-TR" sz="3200" dirty="0" smtClean="0">
                <a:solidFill>
                  <a:srgbClr val="FFC000"/>
                </a:solidFill>
                <a:latin typeface="Arial"/>
              </a:rPr>
              <a:t>Kan bas</a:t>
            </a:r>
            <a:r>
              <a:rPr lang="tr-TR" sz="3200" dirty="0" smtClean="0">
                <a:solidFill>
                  <a:srgbClr val="FFC000"/>
                </a:solidFill>
                <a:latin typeface="Arial Unicode MS"/>
              </a:rPr>
              <a:t>ı</a:t>
            </a:r>
            <a:r>
              <a:rPr lang="tr-TR" sz="3200" dirty="0" smtClean="0">
                <a:solidFill>
                  <a:srgbClr val="FFC000"/>
                </a:solidFill>
                <a:latin typeface="Arial"/>
              </a:rPr>
              <a:t>nc</a:t>
            </a:r>
            <a:r>
              <a:rPr lang="tr-TR" sz="3200" dirty="0" smtClean="0">
                <a:solidFill>
                  <a:srgbClr val="FFC000"/>
                </a:solidFill>
                <a:latin typeface="Arial Unicode MS"/>
              </a:rPr>
              <a:t>ı</a:t>
            </a:r>
            <a:r>
              <a:rPr lang="tr-TR" sz="3200" dirty="0" smtClean="0">
                <a:solidFill>
                  <a:srgbClr val="FFC000"/>
                </a:solidFill>
                <a:latin typeface="Arial"/>
              </a:rPr>
              <a:t>n</a:t>
            </a:r>
            <a:r>
              <a:rPr lang="tr-TR" sz="3200" dirty="0" smtClean="0">
                <a:solidFill>
                  <a:srgbClr val="FFC000"/>
                </a:solidFill>
                <a:latin typeface="Arial Unicode MS"/>
              </a:rPr>
              <a:t>ı </a:t>
            </a:r>
            <a:r>
              <a:rPr lang="tr-TR" sz="3200" dirty="0" smtClean="0">
                <a:solidFill>
                  <a:srgbClr val="FFC000"/>
                </a:solidFill>
                <a:latin typeface="Arial"/>
              </a:rPr>
              <a:t>dü</a:t>
            </a:r>
            <a:r>
              <a:rPr lang="tr-TR" sz="3200" dirty="0" smtClean="0">
                <a:solidFill>
                  <a:srgbClr val="FFC000"/>
                </a:solidFill>
                <a:latin typeface="Arial Unicode MS"/>
              </a:rPr>
              <a:t>ş</a:t>
            </a:r>
            <a:r>
              <a:rPr lang="tr-TR" sz="3200" dirty="0" smtClean="0">
                <a:solidFill>
                  <a:srgbClr val="FFC000"/>
                </a:solidFill>
                <a:latin typeface="Arial"/>
              </a:rPr>
              <a:t>ürmeye </a:t>
            </a:r>
            <a:r>
              <a:rPr lang="tr-TR" sz="3200" dirty="0">
                <a:solidFill>
                  <a:srgbClr val="FFC000"/>
                </a:solidFill>
                <a:latin typeface="Arial"/>
              </a:rPr>
              <a:t>yönelik ya</a:t>
            </a:r>
            <a:r>
              <a:rPr lang="tr-TR" sz="3200" dirty="0">
                <a:solidFill>
                  <a:srgbClr val="FFC000"/>
                </a:solidFill>
                <a:latin typeface="Arial Unicode MS"/>
              </a:rPr>
              <a:t>ş</a:t>
            </a:r>
            <a:r>
              <a:rPr lang="tr-TR" sz="3200" dirty="0">
                <a:solidFill>
                  <a:srgbClr val="FFC000"/>
                </a:solidFill>
                <a:latin typeface="Arial"/>
              </a:rPr>
              <a:t>am de</a:t>
            </a:r>
            <a:r>
              <a:rPr lang="tr-TR" sz="3200" dirty="0">
                <a:solidFill>
                  <a:srgbClr val="FFC000"/>
                </a:solidFill>
                <a:latin typeface="Arial Unicode MS"/>
              </a:rPr>
              <a:t>ğ</a:t>
            </a:r>
            <a:r>
              <a:rPr lang="tr-TR" sz="3200" dirty="0">
                <a:solidFill>
                  <a:srgbClr val="FFC000"/>
                </a:solidFill>
                <a:latin typeface="Arial"/>
              </a:rPr>
              <a:t>i</a:t>
            </a:r>
            <a:r>
              <a:rPr lang="tr-TR" sz="3200" dirty="0">
                <a:solidFill>
                  <a:srgbClr val="FFC000"/>
                </a:solidFill>
                <a:latin typeface="Arial Unicode MS"/>
              </a:rPr>
              <a:t>ş</a:t>
            </a:r>
            <a:r>
              <a:rPr lang="tr-TR" sz="3200" dirty="0">
                <a:solidFill>
                  <a:srgbClr val="FFC000"/>
                </a:solidFill>
                <a:latin typeface="Arial"/>
              </a:rPr>
              <a:t>ikli</a:t>
            </a:r>
            <a:r>
              <a:rPr lang="tr-TR" sz="3200" dirty="0">
                <a:solidFill>
                  <a:srgbClr val="FFC000"/>
                </a:solidFill>
                <a:latin typeface="Arial Unicode MS"/>
              </a:rPr>
              <a:t>ğ</a:t>
            </a:r>
            <a:r>
              <a:rPr lang="tr-TR" sz="3200" dirty="0">
                <a:solidFill>
                  <a:srgbClr val="FFC000"/>
                </a:solidFill>
                <a:latin typeface="Arial"/>
              </a:rPr>
              <a:t>i önerileri </a:t>
            </a:r>
            <a:endParaRPr lang="tr-TR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8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52806" y="6206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rgbClr val="FFC000"/>
                </a:solidFill>
              </a:rPr>
              <a:t>Yetersiz Beslenme </a:t>
            </a:r>
            <a:endParaRPr lang="tr-TR" sz="4000" dirty="0" smtClean="0">
              <a:solidFill>
                <a:srgbClr val="FFC000"/>
              </a:solidFill>
            </a:endParaRPr>
          </a:p>
          <a:p>
            <a:pPr algn="ctr"/>
            <a:r>
              <a:rPr lang="tr-TR" sz="2400" dirty="0" smtClean="0"/>
              <a:t>Bağışıklık </a:t>
            </a:r>
            <a:r>
              <a:rPr lang="tr-TR" sz="2400" dirty="0"/>
              <a:t>sisteminde zayıflamaya sebep </a:t>
            </a:r>
            <a:r>
              <a:rPr lang="tr-TR" sz="2400" dirty="0" smtClean="0"/>
              <a:t>oluyor </a:t>
            </a:r>
          </a:p>
          <a:p>
            <a:endParaRPr lang="tr-TR" sz="2400" dirty="0"/>
          </a:p>
          <a:p>
            <a:pPr algn="ctr"/>
            <a:r>
              <a:rPr lang="tr-TR" sz="4000" dirty="0" smtClean="0">
                <a:solidFill>
                  <a:srgbClr val="FFC000"/>
                </a:solidFill>
              </a:rPr>
              <a:t>Aşırı Beslenme </a:t>
            </a:r>
          </a:p>
          <a:p>
            <a:pPr algn="ctr"/>
            <a:r>
              <a:rPr lang="tr-TR" sz="2400" dirty="0" smtClean="0"/>
              <a:t>Birçok </a:t>
            </a:r>
            <a:r>
              <a:rPr lang="tr-TR" sz="2400" dirty="0"/>
              <a:t>hastalık için zemin </a:t>
            </a:r>
            <a:r>
              <a:rPr lang="tr-TR" sz="2400" dirty="0" smtClean="0"/>
              <a:t>hazırlayıp(OBEZİTE gibi..) </a:t>
            </a:r>
            <a:r>
              <a:rPr lang="tr-TR" sz="2400" dirty="0"/>
              <a:t>ve yaşam süresinde </a:t>
            </a:r>
            <a:r>
              <a:rPr lang="tr-TR" sz="2400" dirty="0" smtClean="0"/>
              <a:t>kısalmaya neden oluyor</a:t>
            </a: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 smtClean="0"/>
          </a:p>
          <a:p>
            <a:pPr algn="ctr"/>
            <a:r>
              <a:rPr lang="tr-TR" sz="4400" dirty="0" smtClean="0">
                <a:solidFill>
                  <a:srgbClr val="00FF00"/>
                </a:solidFill>
              </a:rPr>
              <a:t>Optimal (DENGELİ) </a:t>
            </a:r>
            <a:r>
              <a:rPr lang="tr-TR" sz="4400" dirty="0">
                <a:solidFill>
                  <a:srgbClr val="00FF00"/>
                </a:solidFill>
              </a:rPr>
              <a:t>Beslenme Hedef </a:t>
            </a:r>
            <a:r>
              <a:rPr lang="tr-TR" sz="4400" dirty="0" smtClean="0">
                <a:solidFill>
                  <a:srgbClr val="00FF00"/>
                </a:solidFill>
              </a:rPr>
              <a:t>Olmalı</a:t>
            </a:r>
            <a:endParaRPr lang="tr-TR" sz="4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2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4-Aşırı Beslenme (OBEZİTE)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116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tr-TR" dirty="0" smtClean="0">
                <a:solidFill>
                  <a:srgbClr val="0066CC"/>
                </a:solidFill>
                <a:latin typeface="Comic Sans MS" pitchFamily="66" charset="0"/>
              </a:rPr>
              <a:t>   VÜCUTTA FAZLA MİKTARDA YAĞ DOKUSU BİRİKMESİ SONUCU ORTAYA ÇIKAN VE MUTLAKA TEDAVİ EDİLMESİ GEREKEN BİR </a:t>
            </a:r>
            <a:r>
              <a:rPr lang="tr-TR" sz="4800" dirty="0" smtClean="0">
                <a:solidFill>
                  <a:srgbClr val="FF0000"/>
                </a:solidFill>
                <a:latin typeface="Comic Sans MS" pitchFamily="66" charset="0"/>
              </a:rPr>
              <a:t>HASTALIKTIR.</a:t>
            </a:r>
          </a:p>
        </p:txBody>
      </p:sp>
      <p:pic>
        <p:nvPicPr>
          <p:cNvPr id="5" name="Picture 5" descr="obez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8960"/>
            <a:ext cx="166846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52328" y="4370579"/>
            <a:ext cx="5489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YAĞ DOKULARININ ORANI DİĞER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tr-TR" sz="2400" dirty="0">
                <a:solidFill>
                  <a:srgbClr val="FFFF00"/>
                </a:solidFill>
                <a:latin typeface="Comic Sans MS" pitchFamily="66" charset="0"/>
              </a:rPr>
              <a:t>DOKULARA GÖRE ARTMIŞTIR</a:t>
            </a:r>
            <a:r>
              <a:rPr lang="tr-TR" sz="1800" dirty="0">
                <a:solidFill>
                  <a:srgbClr val="CC0099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63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1564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Aşırı şişmanlık birçok hastalığa zemin hazırlamaktadır!!</a:t>
            </a:r>
            <a:endParaRPr lang="tr-TR" sz="3200" b="1" dirty="0"/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0" y="1447800"/>
            <a:ext cx="28194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KALP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 HASTALIKLARI</a:t>
            </a: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3200400" y="1447800"/>
            <a:ext cx="2667000" cy="12954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>
                <a:solidFill>
                  <a:srgbClr val="FF33CC"/>
                </a:solidFill>
                <a:latin typeface="Comic Sans MS" pitchFamily="66" charset="0"/>
              </a:rPr>
              <a:t>HİPERTANSİYON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629400" y="1371600"/>
            <a:ext cx="2209800" cy="12954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800080"/>
                </a:solidFill>
                <a:latin typeface="Comic Sans MS" pitchFamily="66" charset="0"/>
              </a:rPr>
              <a:t>ŞEKER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800080"/>
                </a:solidFill>
                <a:latin typeface="Comic Sans MS" pitchFamily="66" charset="0"/>
              </a:rPr>
              <a:t>HASTALIĞI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752600" y="2590800"/>
            <a:ext cx="2590800" cy="14478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00CC00"/>
                </a:solidFill>
                <a:latin typeface="Comic Sans MS" pitchFamily="66" charset="0"/>
              </a:rPr>
              <a:t>SAFRA KESESİ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00CC00"/>
                </a:solidFill>
                <a:latin typeface="Comic Sans MS" pitchFamily="66" charset="0"/>
              </a:rPr>
              <a:t> TAŞI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181600" y="2514600"/>
            <a:ext cx="25146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FF3300"/>
                </a:solidFill>
                <a:latin typeface="Comic Sans MS" pitchFamily="66" charset="0"/>
              </a:rPr>
              <a:t>KARACİĞER 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FF3300"/>
                </a:solidFill>
                <a:latin typeface="Comic Sans MS" pitchFamily="66" charset="0"/>
              </a:rPr>
              <a:t>YAĞLANMASI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28600" y="3733800"/>
            <a:ext cx="2209800" cy="1219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chemeClr val="hlink"/>
                </a:solidFill>
                <a:latin typeface="Comic Sans MS" pitchFamily="66" charset="0"/>
              </a:rPr>
              <a:t>GUT-ARTRİT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886200" y="3810000"/>
            <a:ext cx="1905000" cy="1143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993300"/>
                </a:solidFill>
                <a:latin typeface="Comic Sans MS" pitchFamily="66" charset="0"/>
              </a:rPr>
              <a:t>KANSER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629400" y="3962400"/>
            <a:ext cx="2286000" cy="1143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339933"/>
                </a:solidFill>
                <a:latin typeface="Comic Sans MS" pitchFamily="66" charset="0"/>
              </a:rPr>
              <a:t>REFLÜ-ÜLSER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057400" y="4495800"/>
            <a:ext cx="2133600" cy="1371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>
                <a:solidFill>
                  <a:srgbClr val="CC00FF"/>
                </a:solidFill>
                <a:latin typeface="Comic Sans MS" pitchFamily="66" charset="0"/>
              </a:rPr>
              <a:t>PSİKOLOJİK 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>
                <a:solidFill>
                  <a:srgbClr val="CC00FF"/>
                </a:solidFill>
                <a:latin typeface="Comic Sans MS" pitchFamily="66" charset="0"/>
              </a:rPr>
              <a:t>SORUNLAR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5334000" y="5181600"/>
            <a:ext cx="3048000" cy="1219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ADET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DÜZENSİZLİKLERİ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09600" y="5715000"/>
            <a:ext cx="1905000" cy="990600"/>
          </a:xfrm>
          <a:prstGeom prst="ellipse">
            <a:avLst/>
          </a:prstGeom>
          <a:solidFill>
            <a:srgbClr val="5FD5D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FELÇ-İNME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657600" y="5791200"/>
            <a:ext cx="1676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>
                <a:solidFill>
                  <a:srgbClr val="003366"/>
                </a:solidFill>
                <a:latin typeface="Comic Sans MS" pitchFamily="66" charset="0"/>
              </a:rPr>
              <a:t>UYKU 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>
                <a:solidFill>
                  <a:srgbClr val="003366"/>
                </a:solidFill>
                <a:latin typeface="Comic Sans MS" pitchFamily="66" charset="0"/>
              </a:rPr>
              <a:t>APNESİ</a:t>
            </a:r>
          </a:p>
        </p:txBody>
      </p:sp>
    </p:spTree>
    <p:extLst>
      <p:ext uri="{BB962C8B-B14F-4D97-AF65-F5344CB8AC3E}">
        <p14:creationId xmlns:p14="http://schemas.microsoft.com/office/powerpoint/2010/main" xmlns="" val="30164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FFC000"/>
                </a:solidFill>
                <a:latin typeface="Comic Sans MS" pitchFamily="66" charset="0"/>
              </a:rPr>
              <a:t>OBEZİTENİN NEDENLERİ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1447800"/>
            <a:ext cx="9144000" cy="990600"/>
          </a:xfrm>
          <a:prstGeom prst="leftRightArrow">
            <a:avLst>
              <a:gd name="adj1" fmla="val 50000"/>
              <a:gd name="adj2" fmla="val 184615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 dirty="0">
                <a:solidFill>
                  <a:srgbClr val="0066FF"/>
                </a:solidFill>
              </a:rPr>
              <a:t>Fazla yemek yeme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0" y="2514600"/>
            <a:ext cx="9144000" cy="990600"/>
          </a:xfrm>
          <a:prstGeom prst="leftRightArrow">
            <a:avLst>
              <a:gd name="adj1" fmla="val 50000"/>
              <a:gd name="adj2" fmla="val 184615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449263">
              <a:lnSpc>
                <a:spcPct val="90000"/>
              </a:lnSpc>
              <a:spcBef>
                <a:spcPct val="20000"/>
              </a:spcBef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>
                <a:solidFill>
                  <a:srgbClr val="0066FF"/>
                </a:solidFill>
              </a:rPr>
              <a:t>Fiziksel hareket azlığı</a:t>
            </a:r>
            <a:endParaRPr lang="tr-TR" sz="3200" b="1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3563772"/>
            <a:ext cx="9144000" cy="990600"/>
          </a:xfrm>
          <a:prstGeom prst="leftRightArrow">
            <a:avLst>
              <a:gd name="adj1" fmla="val 50000"/>
              <a:gd name="adj2" fmla="val 184615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 dirty="0">
                <a:solidFill>
                  <a:srgbClr val="0066FF"/>
                </a:solidFill>
              </a:rPr>
              <a:t>Sosyoekonomik ve psikolojik faktörler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4648200"/>
            <a:ext cx="9144000" cy="990600"/>
          </a:xfrm>
          <a:prstGeom prst="leftRightArrow">
            <a:avLst>
              <a:gd name="adj1" fmla="val 50000"/>
              <a:gd name="adj2" fmla="val 184615"/>
            </a:avLst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449263">
              <a:lnSpc>
                <a:spcPct val="90000"/>
              </a:lnSpc>
              <a:spcBef>
                <a:spcPct val="20000"/>
              </a:spcBef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 dirty="0" err="1">
                <a:solidFill>
                  <a:srgbClr val="0066FF"/>
                </a:solidFill>
              </a:rPr>
              <a:t>Metabolik</a:t>
            </a:r>
            <a:r>
              <a:rPr lang="tr-TR" sz="3200" b="1" dirty="0">
                <a:solidFill>
                  <a:srgbClr val="0066FF"/>
                </a:solidFill>
              </a:rPr>
              <a:t> ve </a:t>
            </a:r>
            <a:r>
              <a:rPr lang="tr-TR" sz="3200" b="1" dirty="0" err="1">
                <a:solidFill>
                  <a:srgbClr val="0066FF"/>
                </a:solidFill>
              </a:rPr>
              <a:t>hormonal</a:t>
            </a:r>
            <a:r>
              <a:rPr lang="tr-TR" sz="3200" b="1" dirty="0">
                <a:solidFill>
                  <a:srgbClr val="0066FF"/>
                </a:solidFill>
              </a:rPr>
              <a:t> bozukluklar</a:t>
            </a:r>
            <a:endParaRPr lang="tr-TR" sz="3200" b="1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0" y="5715000"/>
            <a:ext cx="9144000" cy="990600"/>
          </a:xfrm>
          <a:prstGeom prst="leftRightArrow">
            <a:avLst>
              <a:gd name="adj1" fmla="val 50000"/>
              <a:gd name="adj2" fmla="val 184615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>
                <a:solidFill>
                  <a:srgbClr val="0066FF"/>
                </a:solidFill>
              </a:rPr>
              <a:t>Genetik faktörler</a:t>
            </a:r>
          </a:p>
        </p:txBody>
      </p:sp>
    </p:spTree>
    <p:extLst>
      <p:ext uri="{BB962C8B-B14F-4D97-AF65-F5344CB8AC3E}">
        <p14:creationId xmlns:p14="http://schemas.microsoft.com/office/powerpoint/2010/main" xmlns="" val="8769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 descr="C:\Documents and Settings\TATVAN\Belgelerim\verem haftası\verem_58115cdca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496944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dirty="0" smtClean="0">
                <a:solidFill>
                  <a:srgbClr val="FFC000"/>
                </a:solidFill>
                <a:latin typeface="Comic Sans MS" pitchFamily="66" charset="0"/>
              </a:rPr>
              <a:t>ŞİŞMANLIK</a:t>
            </a:r>
            <a:r>
              <a:rPr lang="tr-TR" sz="4000" b="1" dirty="0" smtClean="0">
                <a:solidFill>
                  <a:srgbClr val="FFC000"/>
                </a:solidFill>
                <a:latin typeface="Comic Sans MS" pitchFamily="66" charset="0"/>
              </a:rPr>
              <a:t> NASIL SAPTANIR?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524000"/>
            <a:ext cx="8229600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KİŞİNİN BOY VE AĞIRLIĞI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ÖLÇÜLEREK STANDARTLARLA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KIYASLANIR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rgbClr val="FFFF00"/>
                </a:solidFill>
                <a:latin typeface="Comic Sans MS" pitchFamily="66" charset="0"/>
              </a:rPr>
              <a:t>(BEDEN KİTLE İNDEKSİ).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tr-TR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7" name="Picture 15" descr="boyki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46584"/>
            <a:ext cx="17636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24826" y="4343399"/>
            <a:ext cx="69342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tr-TR" sz="2000" dirty="0">
                <a:solidFill>
                  <a:srgbClr val="92D050"/>
                </a:solidFill>
                <a:latin typeface="Comic Sans MS" pitchFamily="66" charset="0"/>
              </a:rPr>
              <a:t>                                                                </a:t>
            </a:r>
            <a:r>
              <a:rPr lang="tr-TR" sz="2000" b="1" dirty="0">
                <a:solidFill>
                  <a:srgbClr val="92D050"/>
                </a:solidFill>
                <a:latin typeface="Comic Sans MS" pitchFamily="66" charset="0"/>
              </a:rPr>
              <a:t>KİLO</a:t>
            </a:r>
            <a:r>
              <a:rPr lang="tr-TR" sz="1800" b="1" dirty="0">
                <a:solidFill>
                  <a:srgbClr val="92D050"/>
                </a:solidFill>
                <a:latin typeface="Comic Sans MS" pitchFamily="66" charset="0"/>
              </a:rPr>
              <a:t> (kg)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tr-TR" sz="2400" b="1" dirty="0">
                <a:solidFill>
                  <a:srgbClr val="990000"/>
                </a:solidFill>
                <a:latin typeface="Comic Sans MS" pitchFamily="66" charset="0"/>
              </a:rPr>
              <a:t>BEDEN KİTLE İNDEKSİ =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tr-TR" sz="1800" dirty="0">
                <a:latin typeface="Arial" charset="0"/>
              </a:rPr>
              <a:t>                                                                  </a:t>
            </a:r>
            <a:r>
              <a:rPr lang="tr-TR" sz="2000" b="1" dirty="0">
                <a:solidFill>
                  <a:srgbClr val="FF9900"/>
                </a:solidFill>
                <a:latin typeface="Comic Sans MS" pitchFamily="66" charset="0"/>
              </a:rPr>
              <a:t>BOYUN KARESİ(m</a:t>
            </a:r>
            <a:r>
              <a:rPr lang="tr-TR" sz="2000" b="1" baseline="30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tr-TR" sz="2000" b="1" dirty="0">
                <a:solidFill>
                  <a:srgbClr val="FF99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4648200" y="5105400"/>
            <a:ext cx="2667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976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1763" y="5877272"/>
            <a:ext cx="8640960" cy="504056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690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83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3600" b="1" dirty="0">
                <a:solidFill>
                  <a:srgbClr val="FFC000"/>
                </a:solidFill>
                <a:latin typeface="Comic Sans MS" pitchFamily="66" charset="0"/>
              </a:rPr>
              <a:t>OBEZİTE KİMLERDE DAHA SIK GÖRÜLÜR?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800080"/>
                </a:solidFill>
                <a:latin typeface="Comic Sans MS" pitchFamily="66" charset="0"/>
              </a:rPr>
              <a:t>ENDÜSTRİLEŞMİŞ, GELİŞMİŞ ÜLKELERDE DAHA SIKTIR.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002060"/>
                </a:solidFill>
                <a:latin typeface="Comic Sans MS" pitchFamily="66" charset="0"/>
              </a:rPr>
              <a:t>ŞEHİRLERDE KÖYLERE GÖRE DAHA SIKTIR.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92D050"/>
                </a:solidFill>
                <a:latin typeface="Comic Sans MS" pitchFamily="66" charset="0"/>
              </a:rPr>
              <a:t>KADINLARDA ERKEKLERE GÖRE DAHA SIK GÖRÜLÜR.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KISA VE ORTA BOYLULARDA DAHA SIK GÖRÜLÜR.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hlink"/>
                </a:solidFill>
                <a:latin typeface="Comic Sans MS" pitchFamily="66" charset="0"/>
              </a:rPr>
              <a:t>YAŞ ARTTIKÇA ŞİŞMANLIK ARTAR.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accent3"/>
                </a:solidFill>
                <a:latin typeface="Comic Sans MS" pitchFamily="66" charset="0"/>
              </a:rPr>
              <a:t>ALKOL ALANLARDA DAHA SIKTIR.</a:t>
            </a:r>
          </a:p>
        </p:txBody>
      </p:sp>
    </p:spTree>
    <p:extLst>
      <p:ext uri="{BB962C8B-B14F-4D97-AF65-F5344CB8AC3E}">
        <p14:creationId xmlns:p14="http://schemas.microsoft.com/office/powerpoint/2010/main" xmlns="" val="38657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FFC000"/>
                </a:solidFill>
                <a:latin typeface="Comic Sans MS" pitchFamily="66" charset="0"/>
              </a:rPr>
              <a:t>OBEZİTENİN TEDAVİSİ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3821" y="1588928"/>
            <a:ext cx="5352315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r-TR" dirty="0" smtClean="0">
                <a:latin typeface="Comic Sans MS" pitchFamily="66" charset="0"/>
              </a:rPr>
              <a:t>DİYET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tr-TR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r-TR" dirty="0" smtClean="0">
                <a:latin typeface="Comic Sans MS" pitchFamily="66" charset="0"/>
              </a:rPr>
              <a:t>EGZERSİZ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tr-TR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r-TR" dirty="0" smtClean="0">
                <a:latin typeface="Comic Sans MS" pitchFamily="66" charset="0"/>
              </a:rPr>
              <a:t>DAVRANIŞ DEĞİŞİKLİĞİ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tr-TR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r-TR" dirty="0" smtClean="0">
                <a:latin typeface="Comic Sans MS" pitchFamily="66" charset="0"/>
              </a:rPr>
              <a:t>İLAÇ TEDAVİSİ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tr-TR" dirty="0" smtClean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r-TR" dirty="0" smtClean="0">
                <a:latin typeface="Comic Sans MS" pitchFamily="66" charset="0"/>
              </a:rPr>
              <a:t>CERRAHİ TEDAVİ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tr-TR" dirty="0" smtClean="0">
              <a:latin typeface="Comic Sans MS" pitchFamily="66" charset="0"/>
            </a:endParaRPr>
          </a:p>
        </p:txBody>
      </p:sp>
      <p:pic>
        <p:nvPicPr>
          <p:cNvPr id="15" name="Picture 9" descr="adsı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118" y="1147688"/>
            <a:ext cx="1905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1032059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340" y="1147688"/>
            <a:ext cx="1905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Food_pyramid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405" y="2780928"/>
            <a:ext cx="1495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4942418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118" y="4343400"/>
            <a:ext cx="1866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495480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43400"/>
            <a:ext cx="182312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051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sz="4800" dirty="0" smtClean="0">
                <a:solidFill>
                  <a:srgbClr val="FFC000"/>
                </a:solidFill>
                <a:latin typeface="Comic Sans MS" pitchFamily="66" charset="0"/>
              </a:rPr>
              <a:t>5- EGZERSİZ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924944"/>
            <a:ext cx="8382000" cy="3142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600" dirty="0" smtClean="0">
                <a:latin typeface="Comic Sans MS" pitchFamily="66" charset="0"/>
              </a:rPr>
              <a:t>ŞİŞMANLIĞIN EN BÜYÜK NEDENLERİNDEN BİRİ HAREKETSİZLİKTİR.</a:t>
            </a:r>
          </a:p>
          <a:p>
            <a:r>
              <a:rPr lang="tr-TR" sz="2600" dirty="0" smtClean="0">
                <a:latin typeface="Comic Sans MS" pitchFamily="66" charset="0"/>
              </a:rPr>
              <a:t>SADECE DİYET TEDAVİSİ İDEAL KİLOYA ULAŞMAK İÇİN YETERLİ DEĞİLDİR.</a:t>
            </a:r>
          </a:p>
          <a:p>
            <a:r>
              <a:rPr lang="tr-TR" sz="2600" dirty="0" smtClean="0">
                <a:latin typeface="Comic Sans MS" pitchFamily="66" charset="0"/>
              </a:rPr>
              <a:t>HERGÜN DÜZENLİ EGZERSİZ YAPMAK HEM İDEAL KİLOYA ULAŞMAK HEMDE SAĞLIKLI OLMAK İÇİN GEREKLİDİR.</a:t>
            </a:r>
          </a:p>
        </p:txBody>
      </p:sp>
      <p:pic>
        <p:nvPicPr>
          <p:cNvPr id="6" name="Picture 4" descr="spo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0768"/>
            <a:ext cx="6248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10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33400" y="685800"/>
            <a:ext cx="7924800" cy="5867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4000" b="1" i="1" dirty="0" smtClean="0">
              <a:solidFill>
                <a:srgbClr val="9900FF"/>
              </a:solidFill>
              <a:latin typeface="Comic Sans MS" pitchFamily="66" charset="0"/>
            </a:endParaRP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4000" b="1" i="1" dirty="0">
              <a:solidFill>
                <a:srgbClr val="9900FF"/>
              </a:solidFill>
              <a:latin typeface="Comic Sans MS" pitchFamily="66" charset="0"/>
            </a:endParaRP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1" dirty="0" smtClean="0">
                <a:solidFill>
                  <a:srgbClr val="9900FF"/>
                </a:solidFill>
                <a:latin typeface="Comic Sans MS" pitchFamily="66" charset="0"/>
              </a:rPr>
              <a:t>GÜNLÜK </a:t>
            </a:r>
            <a:r>
              <a:rPr lang="tr-TR" sz="4000" b="1" i="1" dirty="0">
                <a:solidFill>
                  <a:srgbClr val="9900FF"/>
                </a:solidFill>
                <a:latin typeface="Comic Sans MS" pitchFamily="66" charset="0"/>
              </a:rPr>
              <a:t>30 DAKİKA FİZİKSEL 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1" dirty="0">
                <a:solidFill>
                  <a:srgbClr val="9900FF"/>
                </a:solidFill>
                <a:latin typeface="Comic Sans MS" pitchFamily="66" charset="0"/>
              </a:rPr>
              <a:t>AKTİVİTE YAPMAK </a:t>
            </a:r>
            <a:endParaRPr lang="tr-TR" sz="4000" b="1" i="1" dirty="0" smtClean="0">
              <a:solidFill>
                <a:srgbClr val="9900FF"/>
              </a:solidFill>
              <a:latin typeface="Comic Sans MS" pitchFamily="66" charset="0"/>
            </a:endParaRP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1" dirty="0" smtClean="0">
                <a:solidFill>
                  <a:srgbClr val="9900FF"/>
                </a:solidFill>
                <a:latin typeface="Comic Sans MS" pitchFamily="66" charset="0"/>
              </a:rPr>
              <a:t>ÇOK MU ZOR?</a:t>
            </a:r>
            <a:endParaRPr lang="tr-TR" sz="4000" b="1" i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5" name="Picture 6" descr="sp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975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60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sz="4000" dirty="0" smtClean="0">
                <a:solidFill>
                  <a:srgbClr val="FFC000"/>
                </a:solidFill>
                <a:latin typeface="Comic Sans MS" pitchFamily="66" charset="0"/>
              </a:rPr>
              <a:t>İLAÇ TEDAVİSİ</a:t>
            </a:r>
          </a:p>
        </p:txBody>
      </p:sp>
      <p:sp>
        <p:nvSpPr>
          <p:cNvPr id="5" name="PubRRectCallout"/>
          <p:cNvSpPr>
            <a:spLocks noEditPoints="1" noChangeArrowheads="1"/>
          </p:cNvSpPr>
          <p:nvPr/>
        </p:nvSpPr>
        <p:spPr bwMode="auto">
          <a:xfrm>
            <a:off x="304800" y="1676400"/>
            <a:ext cx="8534400" cy="33528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449263"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3400" dirty="0">
                <a:solidFill>
                  <a:srgbClr val="002060"/>
                </a:solidFill>
                <a:latin typeface="Comic Sans MS" pitchFamily="66" charset="0"/>
              </a:rPr>
              <a:t>EGZERSİZ VE DİYET TEDAVİSİNİN ETKİLİ OLMADIĞI DURUMLARDA,</a:t>
            </a:r>
          </a:p>
          <a:p>
            <a:pPr defTabSz="449263"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3400" dirty="0">
                <a:solidFill>
                  <a:srgbClr val="002060"/>
                </a:solidFill>
                <a:latin typeface="Comic Sans MS" pitchFamily="66" charset="0"/>
              </a:rPr>
              <a:t>AMELİYAT GİBİ NEDENLERLE ANİ ZAYIFLAMA GEREKTİĞİNDE,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tr-TR" sz="3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347864" y="3846513"/>
            <a:ext cx="5491336" cy="30114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3000" dirty="0">
                <a:solidFill>
                  <a:srgbClr val="002060"/>
                </a:solidFill>
                <a:latin typeface="Comic Sans MS" pitchFamily="66" charset="0"/>
              </a:rPr>
              <a:t>DOKTOR KONTROLÜNDE İLAÇ TEDAVİSİ </a:t>
            </a:r>
            <a:r>
              <a:rPr lang="tr-TR" sz="3000" dirty="0" smtClean="0">
                <a:solidFill>
                  <a:srgbClr val="002060"/>
                </a:solidFill>
                <a:latin typeface="Comic Sans MS" pitchFamily="66" charset="0"/>
              </a:rPr>
              <a:t>KULLANILABİLİR.</a:t>
            </a:r>
            <a:endParaRPr lang="tr-TR" sz="3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14" descr="52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362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iyet_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38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67544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İLAÇ KULLANIMINDA KOMŞUNUN İLACINI DEĞİL, DOKTORUN BİZE DÜZENLEDİĞİ REÇETEYLE ALDIĞIMIZ İLAÇLARI KULLANMALIYIZ!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17933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539552" y="2214554"/>
            <a:ext cx="8064896" cy="4166774"/>
          </a:xfrm>
        </p:spPr>
        <p:txBody>
          <a:bodyPr>
            <a:normAutofit/>
          </a:bodyPr>
          <a:lstStyle/>
          <a:p>
            <a:pPr eaLnBrk="1" hangingPunct="1"/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Tedavide doğru ilaç, doğru doz, doğru süre ve doğru uygulama yolunu belirlemek,</a:t>
            </a:r>
          </a:p>
          <a:p>
            <a:r>
              <a:rPr lang="tr-TR" dirty="0" smtClean="0">
                <a:latin typeface="Calibri" pitchFamily="34" charset="0"/>
              </a:rPr>
              <a:t>Tedavi başarısını, yan etkileri ve hastanın 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 uyumunu değerlendirmek gerekir.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latin typeface="Calibri" pitchFamily="34" charset="0"/>
            </a:endParaRPr>
          </a:p>
          <a:p>
            <a:pPr eaLnBrk="1" hangingPunct="1"/>
            <a:endParaRPr lang="tr-TR" dirty="0" smtClean="0">
              <a:latin typeface="Calibri" pitchFamily="34" charset="0"/>
            </a:endParaRP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 bwMode="auto">
          <a:xfrm>
            <a:off x="1417638" y="1017588"/>
            <a:ext cx="6781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3600" b="1" cap="none" dirty="0" smtClean="0">
                <a:solidFill>
                  <a:srgbClr val="FFC000"/>
                </a:solidFill>
              </a:rPr>
              <a:t>6- AKILCI İLAÇ KULLANIMINDA</a:t>
            </a:r>
            <a:br>
              <a:rPr lang="tr-TR" sz="3600" b="1" cap="none" dirty="0" smtClean="0">
                <a:solidFill>
                  <a:srgbClr val="FFC000"/>
                </a:solidFill>
              </a:rPr>
            </a:br>
            <a:r>
              <a:rPr lang="tr-TR" sz="3600" dirty="0" smtClean="0">
                <a:solidFill>
                  <a:srgbClr val="FFC000"/>
                </a:solidFill>
              </a:rPr>
              <a:t>DİKKAT EDİLECEK NOKTALAR</a:t>
            </a:r>
            <a:endParaRPr lang="tr-TR" sz="3600" b="1" cap="none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İLAÇ SAKLARKEN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</a:rPr>
              <a:t>Ambalaj ve kullanma talimatında belirtilen saklama koşullarına uyulmalıdır:</a:t>
            </a:r>
          </a:p>
          <a:p>
            <a:pPr lvl="1"/>
            <a:r>
              <a:rPr lang="tr-TR" dirty="0" smtClean="0">
                <a:latin typeface="Calibri" pitchFamily="34" charset="0"/>
              </a:rPr>
              <a:t>25°C/30°C altında oda sıcaklıklarında saklayınız.</a:t>
            </a:r>
          </a:p>
          <a:p>
            <a:pPr lvl="1"/>
            <a:r>
              <a:rPr lang="tr-TR" dirty="0" smtClean="0">
                <a:latin typeface="Calibri" pitchFamily="34" charset="0"/>
              </a:rPr>
              <a:t>2°C-8°C arasında (buzdolabında) saklayınız.</a:t>
            </a:r>
          </a:p>
          <a:p>
            <a:pPr lvl="1"/>
            <a:r>
              <a:rPr lang="tr-TR" dirty="0" smtClean="0">
                <a:latin typeface="Calibri" pitchFamily="34" charset="0"/>
              </a:rPr>
              <a:t>Soğutmayınız / dondurmayınız.</a:t>
            </a:r>
          </a:p>
          <a:p>
            <a:pPr lvl="1"/>
            <a:r>
              <a:rPr lang="tr-TR" dirty="0" smtClean="0">
                <a:latin typeface="Calibri" pitchFamily="34" charset="0"/>
              </a:rPr>
              <a:t>Orijinal ambalajında saklayınız.</a:t>
            </a:r>
          </a:p>
          <a:p>
            <a:pPr lvl="1"/>
            <a:r>
              <a:rPr lang="tr-TR" dirty="0" smtClean="0">
                <a:latin typeface="Calibri" pitchFamily="34" charset="0"/>
              </a:rPr>
              <a:t>Orijinal kabında saklayınız.</a:t>
            </a:r>
          </a:p>
          <a:p>
            <a:pPr lvl="1"/>
            <a:r>
              <a:rPr lang="tr-TR" dirty="0" smtClean="0">
                <a:latin typeface="Calibri" pitchFamily="34" charset="0"/>
              </a:rPr>
              <a:t>Kabı sıkıca kapatınız.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995936" y="1196752"/>
            <a:ext cx="4752528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Bugün, dünya nüfusunun yaklaşık dörtte biri vücudunda verem mikrobunu taşımaktadır. Bunların %5-15 i hayatlarının bir döneminde verem hastası olmakta.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2018 yılında dünya genelinde yaklaşık 10 milyon kişi verem hastalığına yakalanmış ve 1.5 milyon insan veremden hayatını kaybetmiştir.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/>
              <a:t> </a:t>
            </a:r>
            <a:r>
              <a:rPr lang="tr-TR" sz="2400" dirty="0" smtClean="0"/>
              <a:t>Dünya genelinde Verem (tüberküloz) görülme sıklığı </a:t>
            </a:r>
            <a:r>
              <a:rPr lang="tr-TR" sz="2400" dirty="0"/>
              <a:t>ve </a:t>
            </a:r>
            <a:r>
              <a:rPr lang="tr-TR" sz="2400" dirty="0" smtClean="0"/>
              <a:t>veremden </a:t>
            </a:r>
            <a:r>
              <a:rPr lang="tr-TR" sz="2400" dirty="0"/>
              <a:t>ölümler düşmektedir. 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5" name="Picture 4" descr="Image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71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323528" y="116632"/>
            <a:ext cx="84249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VEREMLE İLGİLİ DÜNYAMIZDA Kİ DURUM NE?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200" dirty="0" smtClean="0">
                <a:latin typeface="Calibri" pitchFamily="34" charset="0"/>
              </a:rPr>
              <a:t>!! TARİHİ GEÇMİŞ İLAÇLARI KULLANMAYINIZ.</a:t>
            </a:r>
          </a:p>
          <a:p>
            <a:pPr>
              <a:buNone/>
            </a:pPr>
            <a:endParaRPr lang="tr-TR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3200" dirty="0" smtClean="0">
                <a:latin typeface="Calibri" pitchFamily="34" charset="0"/>
              </a:rPr>
              <a:t>!! İLAÇLARI ÇOCUKLARIN ERİŞEMEYECEĞİ YERLERDE SAKLAYINIZ.</a:t>
            </a:r>
          </a:p>
          <a:p>
            <a:pPr>
              <a:buNone/>
            </a:pPr>
            <a:endParaRPr lang="tr-TR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3200" dirty="0" smtClean="0">
                <a:latin typeface="Calibri" pitchFamily="34" charset="0"/>
              </a:rPr>
              <a:t>!! DOKTORUNUZUN ÖNERDİĞİ İLAÇLARI KULLANINIZ.</a:t>
            </a:r>
          </a:p>
          <a:p>
            <a:pPr>
              <a:buNone/>
            </a:pPr>
            <a:endParaRPr lang="tr-TR" sz="3200" dirty="0" smtClean="0">
              <a:latin typeface="Calibri" pitchFamily="34" charset="0"/>
            </a:endParaRPr>
          </a:p>
          <a:p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25" y="1357313"/>
            <a:ext cx="743585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57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105273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solidFill>
                  <a:srgbClr val="FFC000"/>
                </a:solidFill>
              </a:rPr>
              <a:t>BİZİ DİNLEDİĞİNİZ İÇİN TEŞEKKÜR EDERİZ</a:t>
            </a:r>
            <a:endParaRPr lang="tr-TR" sz="5400" dirty="0">
              <a:solidFill>
                <a:srgbClr val="FFC000"/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38472" y="4288378"/>
            <a:ext cx="8382000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r-TR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Comic Sans MS"/>
              </a:rPr>
              <a:t>SAĞLIKLI GÜNLER </a:t>
            </a:r>
          </a:p>
        </p:txBody>
      </p:sp>
    </p:spTree>
    <p:extLst>
      <p:ext uri="{BB962C8B-B14F-4D97-AF65-F5344CB8AC3E}">
        <p14:creationId xmlns:p14="http://schemas.microsoft.com/office/powerpoint/2010/main" xmlns="" val="36603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1" cy="511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" y="332656"/>
            <a:ext cx="84502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55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Ülkemizde de Verem Görülme Oranları Düşmektedir!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5" y="1628800"/>
            <a:ext cx="896448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91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C000"/>
                </a:solidFill>
              </a:rPr>
              <a:t>VEREM NASIL BULAŞIR</a:t>
            </a:r>
            <a:endParaRPr lang="tr-TR" sz="5400" dirty="0">
              <a:solidFill>
                <a:srgbClr val="FFC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995936" y="1628800"/>
            <a:ext cx="475252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Hastaların hapşırma, öksürme ve aksırmaları sırasında etrafa saçtıkları verem mikroplarının sağlam kişiler tarafından solunmasıyla verem hastalığı bulaşır.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Verem mikrobu güneş görmeyen, iyi temizlenmeyen ve havalandırılmayan yerlerde saatlerce havada kalabilir.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sz="2400" dirty="0" smtClean="0"/>
              <a:t>Verem hastalığı kalıtsal (</a:t>
            </a:r>
            <a:r>
              <a:rPr lang="tr-TR" sz="2400" dirty="0" err="1" smtClean="0"/>
              <a:t>ırsi</a:t>
            </a:r>
            <a:r>
              <a:rPr lang="tr-TR" sz="2400" dirty="0" smtClean="0"/>
              <a:t>) bir hastalık değildir.</a:t>
            </a:r>
          </a:p>
        </p:txBody>
      </p:sp>
      <p:pic>
        <p:nvPicPr>
          <p:cNvPr id="5" name="Picture 10" descr="bulaşm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12776"/>
            <a:ext cx="3095625" cy="25923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6" descr="Picture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97" y="4077073"/>
            <a:ext cx="31146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1659</Words>
  <Application>Microsoft Office PowerPoint</Application>
  <PresentationFormat>Ekran Gösterisi (4:3)</PresentationFormat>
  <Paragraphs>258</Paragraphs>
  <Slides>62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4" baseType="lpstr">
      <vt:lpstr>Güven</vt:lpstr>
      <vt:lpstr>Clip</vt:lpstr>
      <vt:lpstr>      günümüzün önemlİ sağlIk sorunlarI  </vt:lpstr>
      <vt:lpstr>GÜNÜMÜZ ÖNEMLİ SAĞLIK SORUNLARI</vt:lpstr>
      <vt:lpstr>73. Verem Eğitimi ve Farkındalık Haftası</vt:lpstr>
      <vt:lpstr>1-VEREM</vt:lpstr>
      <vt:lpstr>Slayt 5</vt:lpstr>
      <vt:lpstr>Slayt 6</vt:lpstr>
      <vt:lpstr>Slayt 7</vt:lpstr>
      <vt:lpstr>Ülkemizde de Verem Görülme Oranları Düşmektedir!</vt:lpstr>
      <vt:lpstr>VEREM NASIL BULAŞIR</vt:lpstr>
      <vt:lpstr>Slayt 10</vt:lpstr>
      <vt:lpstr>Mikrobun sağlıklı bireye bulaşması…</vt:lpstr>
      <vt:lpstr>VEREM HASTALIĞI BELİRTİLERİ</vt:lpstr>
      <vt:lpstr>Slayt 13</vt:lpstr>
      <vt:lpstr>Slayt 14</vt:lpstr>
      <vt:lpstr>Verem Hastalığı Teşhisinde</vt:lpstr>
      <vt:lpstr>VEREMDEN NASIL KORUNABİLİRİZ ?</vt:lpstr>
      <vt:lpstr>Slayt 17</vt:lpstr>
      <vt:lpstr>Slayt 18</vt:lpstr>
      <vt:lpstr>Slayt 19</vt:lpstr>
      <vt:lpstr>Slayt 20</vt:lpstr>
      <vt:lpstr>Slayt 21</vt:lpstr>
      <vt:lpstr>2-Hastalıklardan Korunmak İçin Önemli Bir Adım KİŞİSEL HİJYEN</vt:lpstr>
      <vt:lpstr>Slayt 23</vt:lpstr>
      <vt:lpstr>Slayt 24</vt:lpstr>
      <vt:lpstr>Slayt 25</vt:lpstr>
      <vt:lpstr>Slayt 26</vt:lpstr>
      <vt:lpstr>Slayt 27</vt:lpstr>
      <vt:lpstr>Slayt 28</vt:lpstr>
      <vt:lpstr>Doğru diş fırçalama nasıl olmalıdır? -2</vt:lpstr>
      <vt:lpstr>Slayt 30</vt:lpstr>
      <vt:lpstr>Slayt 31</vt:lpstr>
      <vt:lpstr>Slayt 32</vt:lpstr>
      <vt:lpstr>Slayt 33</vt:lpstr>
      <vt:lpstr>Slayt 34</vt:lpstr>
      <vt:lpstr>PERİNE (GENİTAL) HİJYENİ</vt:lpstr>
      <vt:lpstr>Slayt 36</vt:lpstr>
      <vt:lpstr>3- GIDA HİJYENİ ve SAĞLIKLI BESLENME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4-Aşırı Beslenme (OBEZİTE)</vt:lpstr>
      <vt:lpstr>Slayt 48</vt:lpstr>
      <vt:lpstr>OBEZİTENİN NEDENLERİ</vt:lpstr>
      <vt:lpstr>ŞİŞMANLIK NASIL SAPTANIR?</vt:lpstr>
      <vt:lpstr>Slayt 51</vt:lpstr>
      <vt:lpstr>Slayt 52</vt:lpstr>
      <vt:lpstr>OBEZİTENİN TEDAVİSİ</vt:lpstr>
      <vt:lpstr>5- EGZERSİZ</vt:lpstr>
      <vt:lpstr>Slayt 55</vt:lpstr>
      <vt:lpstr>İLAÇ TEDAVİSİ</vt:lpstr>
      <vt:lpstr>Slayt 57</vt:lpstr>
      <vt:lpstr>6- AKILCI İLAÇ KULLANIMINDA DİKKAT EDİLECEK NOKTALAR</vt:lpstr>
      <vt:lpstr> İLAÇ SAKLARKEN</vt:lpstr>
      <vt:lpstr>Slayt 60</vt:lpstr>
      <vt:lpstr>Slayt 61</vt:lpstr>
      <vt:lpstr>Slayt 62</vt:lpstr>
    </vt:vector>
  </TitlesOfParts>
  <Company>Ultimate Bilg. Tek. Serv. Hizm.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BİTLİS İL SAĞLIK MÜDÜRLÜĞÜ</dc:title>
  <dc:creator>ULTIMATE</dc:creator>
  <cp:lastModifiedBy>mustafa.ogulluk</cp:lastModifiedBy>
  <cp:revision>79</cp:revision>
  <dcterms:created xsi:type="dcterms:W3CDTF">2011-12-20T11:36:02Z</dcterms:created>
  <dcterms:modified xsi:type="dcterms:W3CDTF">2020-02-26T11:08:33Z</dcterms:modified>
</cp:coreProperties>
</file>