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77" r:id="rId19"/>
    <p:sldId id="279" r:id="rId20"/>
    <p:sldId id="280" r:id="rId21"/>
    <p:sldId id="281" r:id="rId22"/>
    <p:sldId id="282" r:id="rId23"/>
    <p:sldId id="268" r:id="rId24"/>
    <p:sldId id="269" r:id="rId25"/>
    <p:sldId id="270" r:id="rId26"/>
    <p:sldId id="271" r:id="rId27"/>
    <p:sldId id="272" r:id="rId28"/>
    <p:sldId id="273" r:id="rId29"/>
    <p:sldId id="274" r:id="rId3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24.02.2020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24.02.2020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24.02.2020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hasCustomPrompt="1"/>
          </p:nvPr>
        </p:nvSpPr>
        <p:spPr>
          <a:xfrm>
            <a:off x="685800" y="3429000"/>
            <a:ext cx="7772400" cy="1614041"/>
          </a:xfrm>
        </p:spPr>
        <p:txBody>
          <a:bodyPr/>
          <a:lstStyle/>
          <a:p>
            <a:r>
              <a:rPr lang="tr-TR" dirty="0" smtClean="0"/>
              <a:t>ASIL BAŞLIK STİLİ İÇİN TIKLATIN</a:t>
            </a:r>
            <a:endParaRPr lang="tr-TR" dirty="0"/>
          </a:p>
        </p:txBody>
      </p:sp>
      <p:sp>
        <p:nvSpPr>
          <p:cNvPr id="3" name="2 Alt Başlık"/>
          <p:cNvSpPr>
            <a:spLocks noGrp="1"/>
          </p:cNvSpPr>
          <p:nvPr>
            <p:ph type="subTitle" idx="1" hasCustomPrompt="1"/>
          </p:nvPr>
        </p:nvSpPr>
        <p:spPr>
          <a:xfrm>
            <a:off x="467544" y="5229200"/>
            <a:ext cx="8208912" cy="409600"/>
          </a:xfrm>
        </p:spPr>
        <p:txBody>
          <a:bodyPr>
            <a:noAutofit/>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tr-TR" sz="2200" dirty="0" smtClean="0">
                <a:solidFill>
                  <a:schemeClr val="bg1">
                    <a:lumMod val="50000"/>
                  </a:schemeClr>
                </a:solidFill>
              </a:rPr>
              <a:t>OKULDA SAĞLIĞIN KORUNMASI VE GELİŞTİRİLMESİ PROGRAMI</a:t>
            </a:r>
            <a:endParaRPr lang="tr-TR" sz="2200" dirty="0">
              <a:solidFill>
                <a:schemeClr val="bg1">
                  <a:lumMod val="50000"/>
                </a:schemeClr>
              </a:solidFill>
            </a:endParaRPr>
          </a:p>
        </p:txBody>
      </p:sp>
      <p:sp>
        <p:nvSpPr>
          <p:cNvPr id="4" name="3 Veri Yer Tutucusu"/>
          <p:cNvSpPr>
            <a:spLocks noGrp="1"/>
          </p:cNvSpPr>
          <p:nvPr>
            <p:ph type="dt" sz="half" idx="10"/>
          </p:nvPr>
        </p:nvSpPr>
        <p:spPr/>
        <p:txBody>
          <a:bodyPr/>
          <a:lstStyle/>
          <a:p>
            <a:fld id="{2A2224D5-E97F-4E4C-A307-3FE3F8529E3A}" type="datetime1">
              <a:rPr lang="tr-TR" smtClean="0">
                <a:solidFill>
                  <a:prstClr val="black">
                    <a:tint val="75000"/>
                  </a:prstClr>
                </a:solidFill>
              </a:rPr>
              <a:pPr/>
              <a:t>25.02.2020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dirty="0" smtClean="0">
                <a:solidFill>
                  <a:prstClr val="black">
                    <a:tint val="75000"/>
                  </a:prstClr>
                </a:solidFill>
              </a:rPr>
              <a:t>TC SAĞLIK BAKANLIĞI                                                            Halk Sağlığı Genel Müdürlüğü</a:t>
            </a:r>
            <a:endParaRPr lang="tr-TR" dirty="0">
              <a:solidFill>
                <a:prstClr val="black">
                  <a:tint val="75000"/>
                </a:prstClr>
              </a:solidFill>
            </a:endParaRPr>
          </a:p>
        </p:txBody>
      </p:sp>
      <p:sp>
        <p:nvSpPr>
          <p:cNvPr id="6" name="5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pic>
        <p:nvPicPr>
          <p:cNvPr id="7" name="Picture 2" descr="https://ariellecooper.files.wordpress.com/2013/02/coordinated-school-health.jpg"/>
          <p:cNvPicPr>
            <a:picLocks noChangeAspect="1" noChangeArrowheads="1"/>
          </p:cNvPicPr>
          <p:nvPr userDrawn="1"/>
        </p:nvPicPr>
        <p:blipFill>
          <a:blip r:embed="rId2" cstate="print"/>
          <a:srcRect l="19760" t="39243" r="20121" b="34101"/>
          <a:stretch>
            <a:fillRect/>
          </a:stretch>
        </p:blipFill>
        <p:spPr bwMode="auto">
          <a:xfrm>
            <a:off x="1565666" y="836712"/>
            <a:ext cx="6012668" cy="2592288"/>
          </a:xfrm>
          <a:prstGeom prst="rect">
            <a:avLst/>
          </a:prstGeom>
          <a:noFill/>
        </p:spPr>
      </p:pic>
    </p:spTree>
    <p:extLst>
      <p:ext uri="{BB962C8B-B14F-4D97-AF65-F5344CB8AC3E}">
        <p14:creationId xmlns:p14="http://schemas.microsoft.com/office/powerpoint/2010/main" val="3879781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381F9FD-D9E9-4D7B-BA2E-7C07CED08352}" type="datetime1">
              <a:rPr lang="tr-TR" smtClean="0">
                <a:solidFill>
                  <a:prstClr val="black">
                    <a:tint val="75000"/>
                  </a:prstClr>
                </a:solidFill>
              </a:rPr>
              <a:pPr/>
              <a:t>25.02.2020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TC SAĞLIK BAKANLIĞI                                                            Halk Sağlığı Genel Müdürlüğü</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30802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D5D2D6-9E46-4E48-A866-EB126D1280DC}" type="datetime1">
              <a:rPr lang="tr-TR" smtClean="0">
                <a:solidFill>
                  <a:prstClr val="black">
                    <a:tint val="75000"/>
                  </a:prstClr>
                </a:solidFill>
              </a:rPr>
              <a:pPr/>
              <a:t>25.02.2020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TC SAĞLIK BAKANLIĞI                                                            Halk Sağlığı Genel Müdürlüğü</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85427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19AFCB2A-285E-4471-B681-AC061AD3C1C8}" type="datetime1">
              <a:rPr lang="tr-TR" smtClean="0">
                <a:solidFill>
                  <a:prstClr val="black">
                    <a:tint val="75000"/>
                  </a:prstClr>
                </a:solidFill>
              </a:rPr>
              <a:pPr/>
              <a:t>25.02.2020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smtClean="0">
                <a:solidFill>
                  <a:prstClr val="black">
                    <a:tint val="75000"/>
                  </a:prstClr>
                </a:solidFill>
              </a:rPr>
              <a:t>TC SAĞLIK BAKANLIĞI                                                            Halk Sağlığı Genel Müdürlüğü</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60718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51C44C22-6658-4114-B0B1-AFF0D7608E9C}" type="datetime1">
              <a:rPr lang="tr-TR" smtClean="0">
                <a:solidFill>
                  <a:prstClr val="black">
                    <a:tint val="75000"/>
                  </a:prstClr>
                </a:solidFill>
              </a:rPr>
              <a:pPr/>
              <a:t>25.02.2020</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r>
              <a:rPr lang="tr-TR" smtClean="0">
                <a:solidFill>
                  <a:prstClr val="black">
                    <a:tint val="75000"/>
                  </a:prstClr>
                </a:solidFill>
              </a:rPr>
              <a:t>TC SAĞLIK BAKANLIĞI                                                            Halk Sağlığı Genel Müdürlüğü</a:t>
            </a:r>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00138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28219269-403B-46B0-85C9-047BC53784E1}" type="datetime1">
              <a:rPr lang="tr-TR" smtClean="0">
                <a:solidFill>
                  <a:prstClr val="black">
                    <a:tint val="75000"/>
                  </a:prstClr>
                </a:solidFill>
              </a:rPr>
              <a:pPr/>
              <a:t>25.02.2020</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r>
              <a:rPr lang="tr-TR" smtClean="0">
                <a:solidFill>
                  <a:prstClr val="black">
                    <a:tint val="75000"/>
                  </a:prstClr>
                </a:solidFill>
              </a:rPr>
              <a:t>TC SAĞLIK BAKANLIĞI                                                            Halk Sağlığı Genel Müdürlüğü</a:t>
            </a:r>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27673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BA86B27D-DB83-4835-8ECB-62B20663796C}" type="datetime1">
              <a:rPr lang="tr-TR" smtClean="0">
                <a:solidFill>
                  <a:prstClr val="black">
                    <a:tint val="75000"/>
                  </a:prstClr>
                </a:solidFill>
              </a:rPr>
              <a:pPr/>
              <a:t>25.02.2020</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r>
              <a:rPr lang="tr-TR" smtClean="0">
                <a:solidFill>
                  <a:prstClr val="black">
                    <a:tint val="75000"/>
                  </a:prstClr>
                </a:solidFill>
              </a:rPr>
              <a:t>TC SAĞLIK BAKANLIĞI                                                            Halk Sağlığı Genel Müdürlüğü</a:t>
            </a:r>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45656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BCE761C4-2FFD-4586-A0C0-8BB9EA306FD1}" type="datetime1">
              <a:rPr lang="tr-TR" smtClean="0">
                <a:solidFill>
                  <a:prstClr val="black">
                    <a:tint val="75000"/>
                  </a:prstClr>
                </a:solidFill>
              </a:rPr>
              <a:pPr/>
              <a:t>25.02.2020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smtClean="0">
                <a:solidFill>
                  <a:prstClr val="black">
                    <a:tint val="75000"/>
                  </a:prstClr>
                </a:solidFill>
              </a:rPr>
              <a:t>TC SAĞLIK BAKANLIĞI                                                            Halk Sağlığı Genel Müdürlüğü</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76133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24.02.2020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075EA60-0F51-43EC-8AC6-4733CDB136DE}" type="datetime1">
              <a:rPr lang="tr-TR" smtClean="0">
                <a:solidFill>
                  <a:prstClr val="black">
                    <a:tint val="75000"/>
                  </a:prstClr>
                </a:solidFill>
              </a:rPr>
              <a:pPr/>
              <a:t>25.02.2020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smtClean="0">
                <a:solidFill>
                  <a:prstClr val="black">
                    <a:tint val="75000"/>
                  </a:prstClr>
                </a:solidFill>
              </a:rPr>
              <a:t>TC SAĞLIK BAKANLIĞI                                                            Halk Sağlığı Genel Müdürlüğü</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68398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9C3887B-7DA3-4154-8915-476428F7C07F}" type="datetime1">
              <a:rPr lang="tr-TR" smtClean="0">
                <a:solidFill>
                  <a:prstClr val="black">
                    <a:tint val="75000"/>
                  </a:prstClr>
                </a:solidFill>
              </a:rPr>
              <a:pPr/>
              <a:t>25.02.2020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TC SAĞLIK BAKANLIĞI                                                            Halk Sağlığı Genel Müdürlüğü</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71347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F2E5741-D299-4D5A-94B4-B6D98A937561}" type="datetime1">
              <a:rPr lang="tr-TR" smtClean="0">
                <a:solidFill>
                  <a:prstClr val="black">
                    <a:tint val="75000"/>
                  </a:prstClr>
                </a:solidFill>
              </a:rPr>
              <a:pPr/>
              <a:t>25.02.2020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TC SAĞLIK BAKANLIĞI                                                            Halk Sağlığı Genel Müdürlüğü</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70152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hasCustomPrompt="1"/>
          </p:nvPr>
        </p:nvSpPr>
        <p:spPr>
          <a:xfrm>
            <a:off x="685800" y="3429000"/>
            <a:ext cx="7772400" cy="1614041"/>
          </a:xfrm>
        </p:spPr>
        <p:txBody>
          <a:bodyPr/>
          <a:lstStyle/>
          <a:p>
            <a:r>
              <a:rPr lang="tr-TR" dirty="0" smtClean="0"/>
              <a:t>ASIL BAŞLIK STİLİ İÇİN TIKLATIN</a:t>
            </a:r>
            <a:endParaRPr lang="tr-TR" dirty="0"/>
          </a:p>
        </p:txBody>
      </p:sp>
      <p:sp>
        <p:nvSpPr>
          <p:cNvPr id="3" name="2 Alt Başlık"/>
          <p:cNvSpPr>
            <a:spLocks noGrp="1"/>
          </p:cNvSpPr>
          <p:nvPr>
            <p:ph type="subTitle" idx="1" hasCustomPrompt="1"/>
          </p:nvPr>
        </p:nvSpPr>
        <p:spPr>
          <a:xfrm>
            <a:off x="467544" y="5229200"/>
            <a:ext cx="8208912" cy="409600"/>
          </a:xfrm>
        </p:spPr>
        <p:txBody>
          <a:bodyPr>
            <a:noAutofit/>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tr-TR" sz="2200" dirty="0" smtClean="0">
                <a:solidFill>
                  <a:schemeClr val="bg1">
                    <a:lumMod val="50000"/>
                  </a:schemeClr>
                </a:solidFill>
              </a:rPr>
              <a:t>OKULDA SAĞLIĞIN KORUNMASI VE GELİŞTİRİLMESİ PROGRAMI</a:t>
            </a:r>
            <a:endParaRPr lang="tr-TR" sz="2200" dirty="0">
              <a:solidFill>
                <a:schemeClr val="bg1">
                  <a:lumMod val="50000"/>
                </a:schemeClr>
              </a:solidFill>
            </a:endParaRPr>
          </a:p>
        </p:txBody>
      </p:sp>
      <p:sp>
        <p:nvSpPr>
          <p:cNvPr id="4" name="3 Veri Yer Tutucusu"/>
          <p:cNvSpPr>
            <a:spLocks noGrp="1"/>
          </p:cNvSpPr>
          <p:nvPr>
            <p:ph type="dt" sz="half" idx="10"/>
          </p:nvPr>
        </p:nvSpPr>
        <p:spPr/>
        <p:txBody>
          <a:bodyPr/>
          <a:lstStyle/>
          <a:p>
            <a:fld id="{2A2224D5-E97F-4E4C-A307-3FE3F8529E3A}" type="datetime1">
              <a:rPr lang="tr-TR" smtClean="0">
                <a:solidFill>
                  <a:prstClr val="black">
                    <a:tint val="75000"/>
                  </a:prstClr>
                </a:solidFill>
              </a:rPr>
              <a:pPr/>
              <a:t>25.02.2020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dirty="0" smtClean="0">
                <a:solidFill>
                  <a:prstClr val="black">
                    <a:tint val="75000"/>
                  </a:prstClr>
                </a:solidFill>
              </a:rPr>
              <a:t>TC SAĞLIK BAKANLIĞI                                                            Halk Sağlığı Genel Müdürlüğü</a:t>
            </a:r>
            <a:endParaRPr lang="tr-TR" dirty="0">
              <a:solidFill>
                <a:prstClr val="black">
                  <a:tint val="75000"/>
                </a:prstClr>
              </a:solidFill>
            </a:endParaRPr>
          </a:p>
        </p:txBody>
      </p:sp>
      <p:sp>
        <p:nvSpPr>
          <p:cNvPr id="6" name="5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pic>
        <p:nvPicPr>
          <p:cNvPr id="7" name="Picture 2" descr="https://ariellecooper.files.wordpress.com/2013/02/coordinated-school-health.jpg"/>
          <p:cNvPicPr>
            <a:picLocks noChangeAspect="1" noChangeArrowheads="1"/>
          </p:cNvPicPr>
          <p:nvPr userDrawn="1"/>
        </p:nvPicPr>
        <p:blipFill>
          <a:blip r:embed="rId2" cstate="print"/>
          <a:srcRect l="19760" t="39243" r="20121" b="34101"/>
          <a:stretch>
            <a:fillRect/>
          </a:stretch>
        </p:blipFill>
        <p:spPr bwMode="auto">
          <a:xfrm>
            <a:off x="1565666" y="836712"/>
            <a:ext cx="6012668" cy="2592288"/>
          </a:xfrm>
          <a:prstGeom prst="rect">
            <a:avLst/>
          </a:prstGeom>
          <a:noFill/>
        </p:spPr>
      </p:pic>
    </p:spTree>
    <p:extLst>
      <p:ext uri="{BB962C8B-B14F-4D97-AF65-F5344CB8AC3E}">
        <p14:creationId xmlns:p14="http://schemas.microsoft.com/office/powerpoint/2010/main" val="3941857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381F9FD-D9E9-4D7B-BA2E-7C07CED08352}" type="datetime1">
              <a:rPr lang="tr-TR" smtClean="0">
                <a:solidFill>
                  <a:prstClr val="black">
                    <a:tint val="75000"/>
                  </a:prstClr>
                </a:solidFill>
              </a:rPr>
              <a:pPr/>
              <a:t>25.02.2020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TC SAĞLIK BAKANLIĞI                                                            Halk Sağlığı Genel Müdürlüğü</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437371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D5D2D6-9E46-4E48-A866-EB126D1280DC}" type="datetime1">
              <a:rPr lang="tr-TR" smtClean="0">
                <a:solidFill>
                  <a:prstClr val="black">
                    <a:tint val="75000"/>
                  </a:prstClr>
                </a:solidFill>
              </a:rPr>
              <a:pPr/>
              <a:t>25.02.2020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TC SAĞLIK BAKANLIĞI                                                            Halk Sağlığı Genel Müdürlüğü</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737690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19AFCB2A-285E-4471-B681-AC061AD3C1C8}" type="datetime1">
              <a:rPr lang="tr-TR" smtClean="0">
                <a:solidFill>
                  <a:prstClr val="black">
                    <a:tint val="75000"/>
                  </a:prstClr>
                </a:solidFill>
              </a:rPr>
              <a:pPr/>
              <a:t>25.02.2020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smtClean="0">
                <a:solidFill>
                  <a:prstClr val="black">
                    <a:tint val="75000"/>
                  </a:prstClr>
                </a:solidFill>
              </a:rPr>
              <a:t>TC SAĞLIK BAKANLIĞI                                                            Halk Sağlığı Genel Müdürlüğü</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367788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51C44C22-6658-4114-B0B1-AFF0D7608E9C}" type="datetime1">
              <a:rPr lang="tr-TR" smtClean="0">
                <a:solidFill>
                  <a:prstClr val="black">
                    <a:tint val="75000"/>
                  </a:prstClr>
                </a:solidFill>
              </a:rPr>
              <a:pPr/>
              <a:t>25.02.2020</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r>
              <a:rPr lang="tr-TR" smtClean="0">
                <a:solidFill>
                  <a:prstClr val="black">
                    <a:tint val="75000"/>
                  </a:prstClr>
                </a:solidFill>
              </a:rPr>
              <a:t>TC SAĞLIK BAKANLIĞI                                                            Halk Sağlığı Genel Müdürlüğü</a:t>
            </a:r>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61793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28219269-403B-46B0-85C9-047BC53784E1}" type="datetime1">
              <a:rPr lang="tr-TR" smtClean="0">
                <a:solidFill>
                  <a:prstClr val="black">
                    <a:tint val="75000"/>
                  </a:prstClr>
                </a:solidFill>
              </a:rPr>
              <a:pPr/>
              <a:t>25.02.2020</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r>
              <a:rPr lang="tr-TR" smtClean="0">
                <a:solidFill>
                  <a:prstClr val="black">
                    <a:tint val="75000"/>
                  </a:prstClr>
                </a:solidFill>
              </a:rPr>
              <a:t>TC SAĞLIK BAKANLIĞI                                                            Halk Sağlığı Genel Müdürlüğü</a:t>
            </a:r>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425732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BA86B27D-DB83-4835-8ECB-62B20663796C}" type="datetime1">
              <a:rPr lang="tr-TR" smtClean="0">
                <a:solidFill>
                  <a:prstClr val="black">
                    <a:tint val="75000"/>
                  </a:prstClr>
                </a:solidFill>
              </a:rPr>
              <a:pPr/>
              <a:t>25.02.2020</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r>
              <a:rPr lang="tr-TR" smtClean="0">
                <a:solidFill>
                  <a:prstClr val="black">
                    <a:tint val="75000"/>
                  </a:prstClr>
                </a:solidFill>
              </a:rPr>
              <a:t>TC SAĞLIK BAKANLIĞI                                                            Halk Sağlığı Genel Müdürlüğü</a:t>
            </a:r>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15237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24.02.2020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BCE761C4-2FFD-4586-A0C0-8BB9EA306FD1}" type="datetime1">
              <a:rPr lang="tr-TR" smtClean="0">
                <a:solidFill>
                  <a:prstClr val="black">
                    <a:tint val="75000"/>
                  </a:prstClr>
                </a:solidFill>
              </a:rPr>
              <a:pPr/>
              <a:t>25.02.2020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smtClean="0">
                <a:solidFill>
                  <a:prstClr val="black">
                    <a:tint val="75000"/>
                  </a:prstClr>
                </a:solidFill>
              </a:rPr>
              <a:t>TC SAĞLIK BAKANLIĞI                                                            Halk Sağlığı Genel Müdürlüğü</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371462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075EA60-0F51-43EC-8AC6-4733CDB136DE}" type="datetime1">
              <a:rPr lang="tr-TR" smtClean="0">
                <a:solidFill>
                  <a:prstClr val="black">
                    <a:tint val="75000"/>
                  </a:prstClr>
                </a:solidFill>
              </a:rPr>
              <a:pPr/>
              <a:t>25.02.2020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smtClean="0">
                <a:solidFill>
                  <a:prstClr val="black">
                    <a:tint val="75000"/>
                  </a:prstClr>
                </a:solidFill>
              </a:rPr>
              <a:t>TC SAĞLIK BAKANLIĞI                                                            Halk Sağlığı Genel Müdürlüğü</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447948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9C3887B-7DA3-4154-8915-476428F7C07F}" type="datetime1">
              <a:rPr lang="tr-TR" smtClean="0">
                <a:solidFill>
                  <a:prstClr val="black">
                    <a:tint val="75000"/>
                  </a:prstClr>
                </a:solidFill>
              </a:rPr>
              <a:pPr/>
              <a:t>25.02.2020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TC SAĞLIK BAKANLIĞI                                                            Halk Sağlığı Genel Müdürlüğü</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045186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F2E5741-D299-4D5A-94B4-B6D98A937561}" type="datetime1">
              <a:rPr lang="tr-TR" smtClean="0">
                <a:solidFill>
                  <a:prstClr val="black">
                    <a:tint val="75000"/>
                  </a:prstClr>
                </a:solidFill>
              </a:rPr>
              <a:pPr/>
              <a:t>25.02.2020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TC SAĞLIK BAKANLIĞI                                                            Halk Sağlığı Genel Müdürlüğü</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405207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hasCustomPrompt="1"/>
          </p:nvPr>
        </p:nvSpPr>
        <p:spPr>
          <a:xfrm>
            <a:off x="685800" y="3429000"/>
            <a:ext cx="7772400" cy="1614041"/>
          </a:xfrm>
        </p:spPr>
        <p:txBody>
          <a:bodyPr/>
          <a:lstStyle/>
          <a:p>
            <a:r>
              <a:rPr lang="tr-TR" dirty="0" smtClean="0"/>
              <a:t>ASIL BAŞLIK STİLİ İÇİN TIKLATIN</a:t>
            </a:r>
            <a:endParaRPr lang="tr-TR" dirty="0"/>
          </a:p>
        </p:txBody>
      </p:sp>
      <p:sp>
        <p:nvSpPr>
          <p:cNvPr id="3" name="2 Alt Başlık"/>
          <p:cNvSpPr>
            <a:spLocks noGrp="1"/>
          </p:cNvSpPr>
          <p:nvPr>
            <p:ph type="subTitle" idx="1" hasCustomPrompt="1"/>
          </p:nvPr>
        </p:nvSpPr>
        <p:spPr>
          <a:xfrm>
            <a:off x="467544" y="5229200"/>
            <a:ext cx="8208912" cy="409600"/>
          </a:xfrm>
        </p:spPr>
        <p:txBody>
          <a:bodyPr>
            <a:noAutofit/>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tr-TR" sz="2200" dirty="0" smtClean="0">
                <a:solidFill>
                  <a:schemeClr val="bg1">
                    <a:lumMod val="50000"/>
                  </a:schemeClr>
                </a:solidFill>
              </a:rPr>
              <a:t>OKULDA SAĞLIĞIN KORUNMASI VE GELİŞTİRİLMESİ PROGRAMI</a:t>
            </a:r>
            <a:endParaRPr lang="tr-TR" sz="2200" dirty="0">
              <a:solidFill>
                <a:schemeClr val="bg1">
                  <a:lumMod val="50000"/>
                </a:schemeClr>
              </a:solidFill>
            </a:endParaRPr>
          </a:p>
        </p:txBody>
      </p:sp>
      <p:sp>
        <p:nvSpPr>
          <p:cNvPr id="4" name="3 Veri Yer Tutucusu"/>
          <p:cNvSpPr>
            <a:spLocks noGrp="1"/>
          </p:cNvSpPr>
          <p:nvPr>
            <p:ph type="dt" sz="half" idx="10"/>
          </p:nvPr>
        </p:nvSpPr>
        <p:spPr/>
        <p:txBody>
          <a:bodyPr/>
          <a:lstStyle/>
          <a:p>
            <a:fld id="{2A2224D5-E97F-4E4C-A307-3FE3F8529E3A}" type="datetime1">
              <a:rPr lang="tr-TR" smtClean="0">
                <a:solidFill>
                  <a:prstClr val="black">
                    <a:tint val="75000"/>
                  </a:prstClr>
                </a:solidFill>
              </a:rPr>
              <a:pPr/>
              <a:t>25.02.2020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dirty="0" smtClean="0">
                <a:solidFill>
                  <a:prstClr val="black">
                    <a:tint val="75000"/>
                  </a:prstClr>
                </a:solidFill>
              </a:rPr>
              <a:t>TC SAĞLIK BAKANLIĞI                                                            Halk Sağlığı Genel Müdürlüğü</a:t>
            </a:r>
            <a:endParaRPr lang="tr-TR" dirty="0">
              <a:solidFill>
                <a:prstClr val="black">
                  <a:tint val="75000"/>
                </a:prstClr>
              </a:solidFill>
            </a:endParaRPr>
          </a:p>
        </p:txBody>
      </p:sp>
      <p:sp>
        <p:nvSpPr>
          <p:cNvPr id="6" name="5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pic>
        <p:nvPicPr>
          <p:cNvPr id="7" name="Picture 2" descr="https://ariellecooper.files.wordpress.com/2013/02/coordinated-school-health.jpg"/>
          <p:cNvPicPr>
            <a:picLocks noChangeAspect="1" noChangeArrowheads="1"/>
          </p:cNvPicPr>
          <p:nvPr userDrawn="1"/>
        </p:nvPicPr>
        <p:blipFill>
          <a:blip r:embed="rId2" cstate="print"/>
          <a:srcRect l="19760" t="39243" r="20121" b="34101"/>
          <a:stretch>
            <a:fillRect/>
          </a:stretch>
        </p:blipFill>
        <p:spPr bwMode="auto">
          <a:xfrm>
            <a:off x="1565666" y="836712"/>
            <a:ext cx="6012668" cy="2592288"/>
          </a:xfrm>
          <a:prstGeom prst="rect">
            <a:avLst/>
          </a:prstGeom>
          <a:noFill/>
        </p:spPr>
      </p:pic>
    </p:spTree>
    <p:extLst>
      <p:ext uri="{BB962C8B-B14F-4D97-AF65-F5344CB8AC3E}">
        <p14:creationId xmlns:p14="http://schemas.microsoft.com/office/powerpoint/2010/main" val="37810970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381F9FD-D9E9-4D7B-BA2E-7C07CED08352}" type="datetime1">
              <a:rPr lang="tr-TR" smtClean="0">
                <a:solidFill>
                  <a:prstClr val="black">
                    <a:tint val="75000"/>
                  </a:prstClr>
                </a:solidFill>
              </a:rPr>
              <a:pPr/>
              <a:t>25.02.2020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TC SAĞLIK BAKANLIĞI                                                            Halk Sağlığı Genel Müdürlüğü</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820105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D5D2D6-9E46-4E48-A866-EB126D1280DC}" type="datetime1">
              <a:rPr lang="tr-TR" smtClean="0">
                <a:solidFill>
                  <a:prstClr val="black">
                    <a:tint val="75000"/>
                  </a:prstClr>
                </a:solidFill>
              </a:rPr>
              <a:pPr/>
              <a:t>25.02.2020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TC SAĞLIK BAKANLIĞI                                                            Halk Sağlığı Genel Müdürlüğü</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026287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19AFCB2A-285E-4471-B681-AC061AD3C1C8}" type="datetime1">
              <a:rPr lang="tr-TR" smtClean="0">
                <a:solidFill>
                  <a:prstClr val="black">
                    <a:tint val="75000"/>
                  </a:prstClr>
                </a:solidFill>
              </a:rPr>
              <a:pPr/>
              <a:t>25.02.2020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smtClean="0">
                <a:solidFill>
                  <a:prstClr val="black">
                    <a:tint val="75000"/>
                  </a:prstClr>
                </a:solidFill>
              </a:rPr>
              <a:t>TC SAĞLIK BAKANLIĞI                                                            Halk Sağlığı Genel Müdürlüğü</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130802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51C44C22-6658-4114-B0B1-AFF0D7608E9C}" type="datetime1">
              <a:rPr lang="tr-TR" smtClean="0">
                <a:solidFill>
                  <a:prstClr val="black">
                    <a:tint val="75000"/>
                  </a:prstClr>
                </a:solidFill>
              </a:rPr>
              <a:pPr/>
              <a:t>25.02.2020</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r>
              <a:rPr lang="tr-TR" smtClean="0">
                <a:solidFill>
                  <a:prstClr val="black">
                    <a:tint val="75000"/>
                  </a:prstClr>
                </a:solidFill>
              </a:rPr>
              <a:t>TC SAĞLIK BAKANLIĞI                                                            Halk Sağlığı Genel Müdürlüğü</a:t>
            </a:r>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804644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28219269-403B-46B0-85C9-047BC53784E1}" type="datetime1">
              <a:rPr lang="tr-TR" smtClean="0">
                <a:solidFill>
                  <a:prstClr val="black">
                    <a:tint val="75000"/>
                  </a:prstClr>
                </a:solidFill>
              </a:rPr>
              <a:pPr/>
              <a:t>25.02.2020</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r>
              <a:rPr lang="tr-TR" smtClean="0">
                <a:solidFill>
                  <a:prstClr val="black">
                    <a:tint val="75000"/>
                  </a:prstClr>
                </a:solidFill>
              </a:rPr>
              <a:t>TC SAĞLIK BAKANLIĞI                                                            Halk Sağlığı Genel Müdürlüğü</a:t>
            </a:r>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24918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24.02.2020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BA86B27D-DB83-4835-8ECB-62B20663796C}" type="datetime1">
              <a:rPr lang="tr-TR" smtClean="0">
                <a:solidFill>
                  <a:prstClr val="black">
                    <a:tint val="75000"/>
                  </a:prstClr>
                </a:solidFill>
              </a:rPr>
              <a:pPr/>
              <a:t>25.02.2020</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r>
              <a:rPr lang="tr-TR" smtClean="0">
                <a:solidFill>
                  <a:prstClr val="black">
                    <a:tint val="75000"/>
                  </a:prstClr>
                </a:solidFill>
              </a:rPr>
              <a:t>TC SAĞLIK BAKANLIĞI                                                            Halk Sağlığı Genel Müdürlüğü</a:t>
            </a:r>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147905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BCE761C4-2FFD-4586-A0C0-8BB9EA306FD1}" type="datetime1">
              <a:rPr lang="tr-TR" smtClean="0">
                <a:solidFill>
                  <a:prstClr val="black">
                    <a:tint val="75000"/>
                  </a:prstClr>
                </a:solidFill>
              </a:rPr>
              <a:pPr/>
              <a:t>25.02.2020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smtClean="0">
                <a:solidFill>
                  <a:prstClr val="black">
                    <a:tint val="75000"/>
                  </a:prstClr>
                </a:solidFill>
              </a:rPr>
              <a:t>TC SAĞLIK BAKANLIĞI                                                            Halk Sağlığı Genel Müdürlüğü</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744933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075EA60-0F51-43EC-8AC6-4733CDB136DE}" type="datetime1">
              <a:rPr lang="tr-TR" smtClean="0">
                <a:solidFill>
                  <a:prstClr val="black">
                    <a:tint val="75000"/>
                  </a:prstClr>
                </a:solidFill>
              </a:rPr>
              <a:pPr/>
              <a:t>25.02.2020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smtClean="0">
                <a:solidFill>
                  <a:prstClr val="black">
                    <a:tint val="75000"/>
                  </a:prstClr>
                </a:solidFill>
              </a:rPr>
              <a:t>TC SAĞLIK BAKANLIĞI                                                            Halk Sağlığı Genel Müdürlüğü</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236575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9C3887B-7DA3-4154-8915-476428F7C07F}" type="datetime1">
              <a:rPr lang="tr-TR" smtClean="0">
                <a:solidFill>
                  <a:prstClr val="black">
                    <a:tint val="75000"/>
                  </a:prstClr>
                </a:solidFill>
              </a:rPr>
              <a:pPr/>
              <a:t>25.02.2020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TC SAĞLIK BAKANLIĞI                                                            Halk Sağlığı Genel Müdürlüğü</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305259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F2E5741-D299-4D5A-94B4-B6D98A937561}" type="datetime1">
              <a:rPr lang="tr-TR" smtClean="0">
                <a:solidFill>
                  <a:prstClr val="black">
                    <a:tint val="75000"/>
                  </a:prstClr>
                </a:solidFill>
              </a:rPr>
              <a:pPr/>
              <a:t>25.02.2020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TC SAĞLIK BAKANLIĞI                                                            Halk Sağlığı Genel Müdürlüğü</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870797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hasCustomPrompt="1"/>
          </p:nvPr>
        </p:nvSpPr>
        <p:spPr>
          <a:xfrm>
            <a:off x="685800" y="3429000"/>
            <a:ext cx="7772400" cy="1614041"/>
          </a:xfrm>
        </p:spPr>
        <p:txBody>
          <a:bodyPr/>
          <a:lstStyle/>
          <a:p>
            <a:r>
              <a:rPr lang="tr-TR" dirty="0" smtClean="0"/>
              <a:t>ASIL BAŞLIK STİLİ İÇİN TIKLATIN</a:t>
            </a:r>
            <a:endParaRPr lang="tr-TR" dirty="0"/>
          </a:p>
        </p:txBody>
      </p:sp>
      <p:sp>
        <p:nvSpPr>
          <p:cNvPr id="3" name="2 Alt Başlık"/>
          <p:cNvSpPr>
            <a:spLocks noGrp="1"/>
          </p:cNvSpPr>
          <p:nvPr>
            <p:ph type="subTitle" idx="1" hasCustomPrompt="1"/>
          </p:nvPr>
        </p:nvSpPr>
        <p:spPr>
          <a:xfrm>
            <a:off x="467544" y="5229200"/>
            <a:ext cx="8208912" cy="409600"/>
          </a:xfrm>
        </p:spPr>
        <p:txBody>
          <a:bodyPr>
            <a:noAutofit/>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tr-TR" sz="2200" dirty="0" smtClean="0">
                <a:solidFill>
                  <a:schemeClr val="bg1">
                    <a:lumMod val="50000"/>
                  </a:schemeClr>
                </a:solidFill>
              </a:rPr>
              <a:t>OKULDA SAĞLIĞIN KORUNMASI VE GELİŞTİRİLMESİ PROGRAMI</a:t>
            </a:r>
            <a:endParaRPr lang="tr-TR" sz="2200" dirty="0">
              <a:solidFill>
                <a:schemeClr val="bg1">
                  <a:lumMod val="50000"/>
                </a:schemeClr>
              </a:solidFill>
            </a:endParaRPr>
          </a:p>
        </p:txBody>
      </p:sp>
      <p:sp>
        <p:nvSpPr>
          <p:cNvPr id="4" name="3 Veri Yer Tutucusu"/>
          <p:cNvSpPr>
            <a:spLocks noGrp="1"/>
          </p:cNvSpPr>
          <p:nvPr>
            <p:ph type="dt" sz="half" idx="10"/>
          </p:nvPr>
        </p:nvSpPr>
        <p:spPr/>
        <p:txBody>
          <a:bodyPr/>
          <a:lstStyle/>
          <a:p>
            <a:fld id="{2A2224D5-E97F-4E4C-A307-3FE3F8529E3A}" type="datetime1">
              <a:rPr lang="tr-TR" smtClean="0">
                <a:solidFill>
                  <a:prstClr val="black">
                    <a:tint val="75000"/>
                  </a:prstClr>
                </a:solidFill>
              </a:rPr>
              <a:pPr/>
              <a:t>25.02.2020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dirty="0" smtClean="0">
                <a:solidFill>
                  <a:prstClr val="black">
                    <a:tint val="75000"/>
                  </a:prstClr>
                </a:solidFill>
              </a:rPr>
              <a:t>TC SAĞLIK BAKANLIĞI                                                            Halk Sağlığı Genel Müdürlüğü</a:t>
            </a:r>
            <a:endParaRPr lang="tr-TR" dirty="0">
              <a:solidFill>
                <a:prstClr val="black">
                  <a:tint val="75000"/>
                </a:prstClr>
              </a:solidFill>
            </a:endParaRPr>
          </a:p>
        </p:txBody>
      </p:sp>
      <p:sp>
        <p:nvSpPr>
          <p:cNvPr id="6" name="5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pic>
        <p:nvPicPr>
          <p:cNvPr id="7" name="Picture 2" descr="https://ariellecooper.files.wordpress.com/2013/02/coordinated-school-health.jpg"/>
          <p:cNvPicPr>
            <a:picLocks noChangeAspect="1" noChangeArrowheads="1"/>
          </p:cNvPicPr>
          <p:nvPr userDrawn="1"/>
        </p:nvPicPr>
        <p:blipFill>
          <a:blip r:embed="rId2" cstate="print"/>
          <a:srcRect l="19760" t="39243" r="20121" b="34101"/>
          <a:stretch>
            <a:fillRect/>
          </a:stretch>
        </p:blipFill>
        <p:spPr bwMode="auto">
          <a:xfrm>
            <a:off x="1565666" y="836712"/>
            <a:ext cx="6012668" cy="2592288"/>
          </a:xfrm>
          <a:prstGeom prst="rect">
            <a:avLst/>
          </a:prstGeom>
          <a:noFill/>
        </p:spPr>
      </p:pic>
    </p:spTree>
    <p:extLst>
      <p:ext uri="{BB962C8B-B14F-4D97-AF65-F5344CB8AC3E}">
        <p14:creationId xmlns:p14="http://schemas.microsoft.com/office/powerpoint/2010/main" val="20722504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381F9FD-D9E9-4D7B-BA2E-7C07CED08352}" type="datetime1">
              <a:rPr lang="tr-TR" smtClean="0">
                <a:solidFill>
                  <a:prstClr val="black">
                    <a:tint val="75000"/>
                  </a:prstClr>
                </a:solidFill>
              </a:rPr>
              <a:pPr/>
              <a:t>25.02.2020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TC SAĞLIK BAKANLIĞI                                                            Halk Sağlığı Genel Müdürlüğü</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881354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D5D2D6-9E46-4E48-A866-EB126D1280DC}" type="datetime1">
              <a:rPr lang="tr-TR" smtClean="0">
                <a:solidFill>
                  <a:prstClr val="black">
                    <a:tint val="75000"/>
                  </a:prstClr>
                </a:solidFill>
              </a:rPr>
              <a:pPr/>
              <a:t>25.02.2020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TC SAĞLIK BAKANLIĞI                                                            Halk Sağlığı Genel Müdürlüğü</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116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19AFCB2A-285E-4471-B681-AC061AD3C1C8}" type="datetime1">
              <a:rPr lang="tr-TR" smtClean="0">
                <a:solidFill>
                  <a:prstClr val="black">
                    <a:tint val="75000"/>
                  </a:prstClr>
                </a:solidFill>
              </a:rPr>
              <a:pPr/>
              <a:t>25.02.2020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smtClean="0">
                <a:solidFill>
                  <a:prstClr val="black">
                    <a:tint val="75000"/>
                  </a:prstClr>
                </a:solidFill>
              </a:rPr>
              <a:t>TC SAĞLIK BAKANLIĞI                                                            Halk Sağlığı Genel Müdürlüğü</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186186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51C44C22-6658-4114-B0B1-AFF0D7608E9C}" type="datetime1">
              <a:rPr lang="tr-TR" smtClean="0">
                <a:solidFill>
                  <a:prstClr val="black">
                    <a:tint val="75000"/>
                  </a:prstClr>
                </a:solidFill>
              </a:rPr>
              <a:pPr/>
              <a:t>25.02.2020</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r>
              <a:rPr lang="tr-TR" smtClean="0">
                <a:solidFill>
                  <a:prstClr val="black">
                    <a:tint val="75000"/>
                  </a:prstClr>
                </a:solidFill>
              </a:rPr>
              <a:t>TC SAĞLIK BAKANLIĞI                                                            Halk Sağlığı Genel Müdürlüğü</a:t>
            </a:r>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8047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24.02.2020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28219269-403B-46B0-85C9-047BC53784E1}" type="datetime1">
              <a:rPr lang="tr-TR" smtClean="0">
                <a:solidFill>
                  <a:prstClr val="black">
                    <a:tint val="75000"/>
                  </a:prstClr>
                </a:solidFill>
              </a:rPr>
              <a:pPr/>
              <a:t>25.02.2020</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r>
              <a:rPr lang="tr-TR" smtClean="0">
                <a:solidFill>
                  <a:prstClr val="black">
                    <a:tint val="75000"/>
                  </a:prstClr>
                </a:solidFill>
              </a:rPr>
              <a:t>TC SAĞLIK BAKANLIĞI                                                            Halk Sağlığı Genel Müdürlüğü</a:t>
            </a:r>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445124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BA86B27D-DB83-4835-8ECB-62B20663796C}" type="datetime1">
              <a:rPr lang="tr-TR" smtClean="0">
                <a:solidFill>
                  <a:prstClr val="black">
                    <a:tint val="75000"/>
                  </a:prstClr>
                </a:solidFill>
              </a:rPr>
              <a:pPr/>
              <a:t>25.02.2020</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r>
              <a:rPr lang="tr-TR" smtClean="0">
                <a:solidFill>
                  <a:prstClr val="black">
                    <a:tint val="75000"/>
                  </a:prstClr>
                </a:solidFill>
              </a:rPr>
              <a:t>TC SAĞLIK BAKANLIĞI                                                            Halk Sağlığı Genel Müdürlüğü</a:t>
            </a:r>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577092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BCE761C4-2FFD-4586-A0C0-8BB9EA306FD1}" type="datetime1">
              <a:rPr lang="tr-TR" smtClean="0">
                <a:solidFill>
                  <a:prstClr val="black">
                    <a:tint val="75000"/>
                  </a:prstClr>
                </a:solidFill>
              </a:rPr>
              <a:pPr/>
              <a:t>25.02.2020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smtClean="0">
                <a:solidFill>
                  <a:prstClr val="black">
                    <a:tint val="75000"/>
                  </a:prstClr>
                </a:solidFill>
              </a:rPr>
              <a:t>TC SAĞLIK BAKANLIĞI                                                            Halk Sağlığı Genel Müdürlüğü</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480408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075EA60-0F51-43EC-8AC6-4733CDB136DE}" type="datetime1">
              <a:rPr lang="tr-TR" smtClean="0">
                <a:solidFill>
                  <a:prstClr val="black">
                    <a:tint val="75000"/>
                  </a:prstClr>
                </a:solidFill>
              </a:rPr>
              <a:pPr/>
              <a:t>25.02.2020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smtClean="0">
                <a:solidFill>
                  <a:prstClr val="black">
                    <a:tint val="75000"/>
                  </a:prstClr>
                </a:solidFill>
              </a:rPr>
              <a:t>TC SAĞLIK BAKANLIĞI                                                            Halk Sağlığı Genel Müdürlüğü</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01378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9C3887B-7DA3-4154-8915-476428F7C07F}" type="datetime1">
              <a:rPr lang="tr-TR" smtClean="0">
                <a:solidFill>
                  <a:prstClr val="black">
                    <a:tint val="75000"/>
                  </a:prstClr>
                </a:solidFill>
              </a:rPr>
              <a:pPr/>
              <a:t>25.02.2020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TC SAĞLIK BAKANLIĞI                                                            Halk Sağlığı Genel Müdürlüğü</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996757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F2E5741-D299-4D5A-94B4-B6D98A937561}" type="datetime1">
              <a:rPr lang="tr-TR" smtClean="0">
                <a:solidFill>
                  <a:prstClr val="black">
                    <a:tint val="75000"/>
                  </a:prstClr>
                </a:solidFill>
              </a:rPr>
              <a:pPr/>
              <a:t>25.02.2020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TC SAĞLIK BAKANLIĞI                                                            Halk Sağlığı Genel Müdürlüğü</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968681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hasCustomPrompt="1"/>
          </p:nvPr>
        </p:nvSpPr>
        <p:spPr>
          <a:xfrm>
            <a:off x="685800" y="3429000"/>
            <a:ext cx="7772400" cy="1614041"/>
          </a:xfrm>
        </p:spPr>
        <p:txBody>
          <a:bodyPr/>
          <a:lstStyle/>
          <a:p>
            <a:r>
              <a:rPr lang="tr-TR" dirty="0" smtClean="0"/>
              <a:t>ASIL BAŞLIK STİLİ İÇİN TIKLATIN</a:t>
            </a:r>
            <a:endParaRPr lang="tr-TR" dirty="0"/>
          </a:p>
        </p:txBody>
      </p:sp>
      <p:sp>
        <p:nvSpPr>
          <p:cNvPr id="3" name="2 Alt Başlık"/>
          <p:cNvSpPr>
            <a:spLocks noGrp="1"/>
          </p:cNvSpPr>
          <p:nvPr>
            <p:ph type="subTitle" idx="1" hasCustomPrompt="1"/>
          </p:nvPr>
        </p:nvSpPr>
        <p:spPr>
          <a:xfrm>
            <a:off x="467544" y="5229200"/>
            <a:ext cx="8208912" cy="409600"/>
          </a:xfrm>
        </p:spPr>
        <p:txBody>
          <a:bodyPr>
            <a:noAutofit/>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tr-TR" sz="2200" dirty="0" smtClean="0">
                <a:solidFill>
                  <a:schemeClr val="bg1">
                    <a:lumMod val="50000"/>
                  </a:schemeClr>
                </a:solidFill>
              </a:rPr>
              <a:t>OKULDA SAĞLIĞIN KORUNMASI VE GELİŞTİRİLMESİ PROGRAMI</a:t>
            </a:r>
            <a:endParaRPr lang="tr-TR" sz="2200" dirty="0">
              <a:solidFill>
                <a:schemeClr val="bg1">
                  <a:lumMod val="50000"/>
                </a:schemeClr>
              </a:solidFill>
            </a:endParaRPr>
          </a:p>
        </p:txBody>
      </p:sp>
      <p:sp>
        <p:nvSpPr>
          <p:cNvPr id="4" name="3 Veri Yer Tutucusu"/>
          <p:cNvSpPr>
            <a:spLocks noGrp="1"/>
          </p:cNvSpPr>
          <p:nvPr>
            <p:ph type="dt" sz="half" idx="10"/>
          </p:nvPr>
        </p:nvSpPr>
        <p:spPr/>
        <p:txBody>
          <a:bodyPr/>
          <a:lstStyle/>
          <a:p>
            <a:fld id="{2A2224D5-E97F-4E4C-A307-3FE3F8529E3A}" type="datetime1">
              <a:rPr lang="tr-TR" smtClean="0">
                <a:solidFill>
                  <a:prstClr val="black">
                    <a:tint val="75000"/>
                  </a:prstClr>
                </a:solidFill>
              </a:rPr>
              <a:pPr/>
              <a:t>25.02.2020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dirty="0" smtClean="0">
                <a:solidFill>
                  <a:prstClr val="black">
                    <a:tint val="75000"/>
                  </a:prstClr>
                </a:solidFill>
              </a:rPr>
              <a:t>TC SAĞLIK BAKANLIĞI                                                            Halk Sağlığı Genel Müdürlüğü</a:t>
            </a:r>
            <a:endParaRPr lang="tr-TR" dirty="0">
              <a:solidFill>
                <a:prstClr val="black">
                  <a:tint val="75000"/>
                </a:prstClr>
              </a:solidFill>
            </a:endParaRPr>
          </a:p>
        </p:txBody>
      </p:sp>
      <p:sp>
        <p:nvSpPr>
          <p:cNvPr id="6" name="5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pic>
        <p:nvPicPr>
          <p:cNvPr id="7" name="Picture 2" descr="https://ariellecooper.files.wordpress.com/2013/02/coordinated-school-health.jpg"/>
          <p:cNvPicPr>
            <a:picLocks noChangeAspect="1" noChangeArrowheads="1"/>
          </p:cNvPicPr>
          <p:nvPr userDrawn="1"/>
        </p:nvPicPr>
        <p:blipFill>
          <a:blip r:embed="rId2" cstate="print"/>
          <a:srcRect l="19760" t="39243" r="20121" b="34101"/>
          <a:stretch>
            <a:fillRect/>
          </a:stretch>
        </p:blipFill>
        <p:spPr bwMode="auto">
          <a:xfrm>
            <a:off x="1565666" y="836712"/>
            <a:ext cx="6012668" cy="2592288"/>
          </a:xfrm>
          <a:prstGeom prst="rect">
            <a:avLst/>
          </a:prstGeom>
          <a:noFill/>
        </p:spPr>
      </p:pic>
    </p:spTree>
    <p:extLst>
      <p:ext uri="{BB962C8B-B14F-4D97-AF65-F5344CB8AC3E}">
        <p14:creationId xmlns:p14="http://schemas.microsoft.com/office/powerpoint/2010/main" val="3723567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381F9FD-D9E9-4D7B-BA2E-7C07CED08352}" type="datetime1">
              <a:rPr lang="tr-TR" smtClean="0">
                <a:solidFill>
                  <a:prstClr val="black">
                    <a:tint val="75000"/>
                  </a:prstClr>
                </a:solidFill>
              </a:rPr>
              <a:pPr/>
              <a:t>25.02.2020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TC SAĞLIK BAKANLIĞI                                                            Halk Sağlığı Genel Müdürlüğü</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560752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D5D2D6-9E46-4E48-A866-EB126D1280DC}" type="datetime1">
              <a:rPr lang="tr-TR" smtClean="0">
                <a:solidFill>
                  <a:prstClr val="black">
                    <a:tint val="75000"/>
                  </a:prstClr>
                </a:solidFill>
              </a:rPr>
              <a:pPr/>
              <a:t>25.02.2020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TC SAĞLIK BAKANLIĞI                                                            Halk Sağlığı Genel Müdürlüğü</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310252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19AFCB2A-285E-4471-B681-AC061AD3C1C8}" type="datetime1">
              <a:rPr lang="tr-TR" smtClean="0">
                <a:solidFill>
                  <a:prstClr val="black">
                    <a:tint val="75000"/>
                  </a:prstClr>
                </a:solidFill>
              </a:rPr>
              <a:pPr/>
              <a:t>25.02.2020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smtClean="0">
                <a:solidFill>
                  <a:prstClr val="black">
                    <a:tint val="75000"/>
                  </a:prstClr>
                </a:solidFill>
              </a:rPr>
              <a:t>TC SAĞLIK BAKANLIĞI                                                            Halk Sağlığı Genel Müdürlüğü</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27117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24.02.2020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51C44C22-6658-4114-B0B1-AFF0D7608E9C}" type="datetime1">
              <a:rPr lang="tr-TR" smtClean="0">
                <a:solidFill>
                  <a:prstClr val="black">
                    <a:tint val="75000"/>
                  </a:prstClr>
                </a:solidFill>
              </a:rPr>
              <a:pPr/>
              <a:t>25.02.2020</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r>
              <a:rPr lang="tr-TR" smtClean="0">
                <a:solidFill>
                  <a:prstClr val="black">
                    <a:tint val="75000"/>
                  </a:prstClr>
                </a:solidFill>
              </a:rPr>
              <a:t>TC SAĞLIK BAKANLIĞI                                                            Halk Sağlığı Genel Müdürlüğü</a:t>
            </a:r>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638300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28219269-403B-46B0-85C9-047BC53784E1}" type="datetime1">
              <a:rPr lang="tr-TR" smtClean="0">
                <a:solidFill>
                  <a:prstClr val="black">
                    <a:tint val="75000"/>
                  </a:prstClr>
                </a:solidFill>
              </a:rPr>
              <a:pPr/>
              <a:t>25.02.2020</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r>
              <a:rPr lang="tr-TR" smtClean="0">
                <a:solidFill>
                  <a:prstClr val="black">
                    <a:tint val="75000"/>
                  </a:prstClr>
                </a:solidFill>
              </a:rPr>
              <a:t>TC SAĞLIK BAKANLIĞI                                                            Halk Sağlığı Genel Müdürlüğü</a:t>
            </a:r>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420816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BA86B27D-DB83-4835-8ECB-62B20663796C}" type="datetime1">
              <a:rPr lang="tr-TR" smtClean="0">
                <a:solidFill>
                  <a:prstClr val="black">
                    <a:tint val="75000"/>
                  </a:prstClr>
                </a:solidFill>
              </a:rPr>
              <a:pPr/>
              <a:t>25.02.2020</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r>
              <a:rPr lang="tr-TR" smtClean="0">
                <a:solidFill>
                  <a:prstClr val="black">
                    <a:tint val="75000"/>
                  </a:prstClr>
                </a:solidFill>
              </a:rPr>
              <a:t>TC SAĞLIK BAKANLIĞI                                                            Halk Sağlığı Genel Müdürlüğü</a:t>
            </a:r>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827637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BCE761C4-2FFD-4586-A0C0-8BB9EA306FD1}" type="datetime1">
              <a:rPr lang="tr-TR" smtClean="0">
                <a:solidFill>
                  <a:prstClr val="black">
                    <a:tint val="75000"/>
                  </a:prstClr>
                </a:solidFill>
              </a:rPr>
              <a:pPr/>
              <a:t>25.02.2020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smtClean="0">
                <a:solidFill>
                  <a:prstClr val="black">
                    <a:tint val="75000"/>
                  </a:prstClr>
                </a:solidFill>
              </a:rPr>
              <a:t>TC SAĞLIK BAKANLIĞI                                                            Halk Sağlığı Genel Müdürlüğü</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513521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075EA60-0F51-43EC-8AC6-4733CDB136DE}" type="datetime1">
              <a:rPr lang="tr-TR" smtClean="0">
                <a:solidFill>
                  <a:prstClr val="black">
                    <a:tint val="75000"/>
                  </a:prstClr>
                </a:solidFill>
              </a:rPr>
              <a:pPr/>
              <a:t>25.02.2020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smtClean="0">
                <a:solidFill>
                  <a:prstClr val="black">
                    <a:tint val="75000"/>
                  </a:prstClr>
                </a:solidFill>
              </a:rPr>
              <a:t>TC SAĞLIK BAKANLIĞI                                                            Halk Sağlığı Genel Müdürlüğü</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935803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9C3887B-7DA3-4154-8915-476428F7C07F}" type="datetime1">
              <a:rPr lang="tr-TR" smtClean="0">
                <a:solidFill>
                  <a:prstClr val="black">
                    <a:tint val="75000"/>
                  </a:prstClr>
                </a:solidFill>
              </a:rPr>
              <a:pPr/>
              <a:t>25.02.2020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TC SAĞLIK BAKANLIĞI                                                            Halk Sağlığı Genel Müdürlüğü</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792219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F2E5741-D299-4D5A-94B4-B6D98A937561}" type="datetime1">
              <a:rPr lang="tr-TR" smtClean="0">
                <a:solidFill>
                  <a:prstClr val="black">
                    <a:tint val="75000"/>
                  </a:prstClr>
                </a:solidFill>
              </a:rPr>
              <a:pPr/>
              <a:t>25.02.2020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TC SAĞLIK BAKANLIĞI                                                            Halk Sağlığı Genel Müdürlüğü</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83276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23720DD-5B6D-40BF-8493-A6B52D484E6B}" type="datetimeFigureOut">
              <a:rPr lang="tr-TR" smtClean="0"/>
              <a:t>24.02.2020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24.02.2020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24.02.2020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23720DD-5B6D-40BF-8493-A6B52D484E6B}" type="datetimeFigureOut">
              <a:rPr lang="tr-TR" smtClean="0"/>
              <a:t>24.02.2020</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302176B-0E47-46AC-8F43-DAB4B8A37D06}" type="slidenum">
              <a:rPr lang="tr-TR" smtClean="0"/>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BD3CF-5BF0-456E-80F5-22D3E109A724}" type="datetime1">
              <a:rPr lang="tr-TR" smtClean="0">
                <a:solidFill>
                  <a:prstClr val="black">
                    <a:tint val="75000"/>
                  </a:prstClr>
                </a:solidFill>
              </a:rPr>
              <a:pPr/>
              <a:t>25.02.2020</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solidFill>
                  <a:prstClr val="black">
                    <a:tint val="75000"/>
                  </a:prstClr>
                </a:solidFill>
              </a:rPr>
              <a:t>TC SAĞLIK BAKANLIĞI                                                            Halk Sağlığı Genel Müdürlüğü</a:t>
            </a:r>
            <a:endParaRPr lang="tr-TR" dirty="0">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pic>
        <p:nvPicPr>
          <p:cNvPr id="8" name="7 Resim" descr="THSK_Buyuk.png"/>
          <p:cNvPicPr>
            <a:picLocks noChangeAspect="1"/>
          </p:cNvPicPr>
          <p:nvPr userDrawn="1"/>
        </p:nvPicPr>
        <p:blipFill>
          <a:blip r:embed="rId13" cstate="print"/>
          <a:stretch>
            <a:fillRect/>
          </a:stretch>
        </p:blipFill>
        <p:spPr>
          <a:xfrm>
            <a:off x="4295805" y="5877272"/>
            <a:ext cx="552390" cy="450529"/>
          </a:xfrm>
          <a:prstGeom prst="rect">
            <a:avLst/>
          </a:prstGeom>
        </p:spPr>
      </p:pic>
    </p:spTree>
    <p:extLst>
      <p:ext uri="{BB962C8B-B14F-4D97-AF65-F5344CB8AC3E}">
        <p14:creationId xmlns:p14="http://schemas.microsoft.com/office/powerpoint/2010/main" val="35824957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defTabSz="914400" rtl="0" eaLnBrk="1" latinLnBrk="0" hangingPunct="1">
        <a:spcBef>
          <a:spcPct val="0"/>
        </a:spcBef>
        <a:buNone/>
        <a:defRPr sz="4400" b="1"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BD3CF-5BF0-456E-80F5-22D3E109A724}" type="datetime1">
              <a:rPr lang="tr-TR" smtClean="0">
                <a:solidFill>
                  <a:prstClr val="black">
                    <a:tint val="75000"/>
                  </a:prstClr>
                </a:solidFill>
              </a:rPr>
              <a:pPr/>
              <a:t>25.02.2020</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solidFill>
                  <a:prstClr val="black">
                    <a:tint val="75000"/>
                  </a:prstClr>
                </a:solidFill>
              </a:rPr>
              <a:t>TC SAĞLIK BAKANLIĞI                                                            Halk Sağlığı Genel Müdürlüğü</a:t>
            </a:r>
            <a:endParaRPr lang="tr-TR" dirty="0">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pic>
        <p:nvPicPr>
          <p:cNvPr id="8" name="7 Resim" descr="THSK_Buyuk.png"/>
          <p:cNvPicPr>
            <a:picLocks noChangeAspect="1"/>
          </p:cNvPicPr>
          <p:nvPr userDrawn="1"/>
        </p:nvPicPr>
        <p:blipFill>
          <a:blip r:embed="rId13" cstate="print"/>
          <a:stretch>
            <a:fillRect/>
          </a:stretch>
        </p:blipFill>
        <p:spPr>
          <a:xfrm>
            <a:off x="4295805" y="5877272"/>
            <a:ext cx="552390" cy="450529"/>
          </a:xfrm>
          <a:prstGeom prst="rect">
            <a:avLst/>
          </a:prstGeom>
        </p:spPr>
      </p:pic>
    </p:spTree>
    <p:extLst>
      <p:ext uri="{BB962C8B-B14F-4D97-AF65-F5344CB8AC3E}">
        <p14:creationId xmlns:p14="http://schemas.microsoft.com/office/powerpoint/2010/main" val="6638114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ctr" defTabSz="914400" rtl="0" eaLnBrk="1" latinLnBrk="0" hangingPunct="1">
        <a:spcBef>
          <a:spcPct val="0"/>
        </a:spcBef>
        <a:buNone/>
        <a:defRPr sz="4400" b="1"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BD3CF-5BF0-456E-80F5-22D3E109A724}" type="datetime1">
              <a:rPr lang="tr-TR" smtClean="0">
                <a:solidFill>
                  <a:prstClr val="black">
                    <a:tint val="75000"/>
                  </a:prstClr>
                </a:solidFill>
              </a:rPr>
              <a:pPr/>
              <a:t>25.02.2020</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solidFill>
                  <a:prstClr val="black">
                    <a:tint val="75000"/>
                  </a:prstClr>
                </a:solidFill>
              </a:rPr>
              <a:t>TC SAĞLIK BAKANLIĞI                                                            Halk Sağlığı Genel Müdürlüğü</a:t>
            </a:r>
            <a:endParaRPr lang="tr-TR" dirty="0">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pic>
        <p:nvPicPr>
          <p:cNvPr id="8" name="7 Resim" descr="THSK_Buyuk.png"/>
          <p:cNvPicPr>
            <a:picLocks noChangeAspect="1"/>
          </p:cNvPicPr>
          <p:nvPr userDrawn="1"/>
        </p:nvPicPr>
        <p:blipFill>
          <a:blip r:embed="rId13" cstate="print"/>
          <a:stretch>
            <a:fillRect/>
          </a:stretch>
        </p:blipFill>
        <p:spPr>
          <a:xfrm>
            <a:off x="4295805" y="5877272"/>
            <a:ext cx="552390" cy="450529"/>
          </a:xfrm>
          <a:prstGeom prst="rect">
            <a:avLst/>
          </a:prstGeom>
        </p:spPr>
      </p:pic>
    </p:spTree>
    <p:extLst>
      <p:ext uri="{BB962C8B-B14F-4D97-AF65-F5344CB8AC3E}">
        <p14:creationId xmlns:p14="http://schemas.microsoft.com/office/powerpoint/2010/main" val="219542482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ctr" defTabSz="914400" rtl="0" eaLnBrk="1" latinLnBrk="0" hangingPunct="1">
        <a:spcBef>
          <a:spcPct val="0"/>
        </a:spcBef>
        <a:buNone/>
        <a:defRPr sz="4400" b="1"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BD3CF-5BF0-456E-80F5-22D3E109A724}" type="datetime1">
              <a:rPr lang="tr-TR" smtClean="0">
                <a:solidFill>
                  <a:prstClr val="black">
                    <a:tint val="75000"/>
                  </a:prstClr>
                </a:solidFill>
              </a:rPr>
              <a:pPr/>
              <a:t>25.02.2020</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solidFill>
                  <a:prstClr val="black">
                    <a:tint val="75000"/>
                  </a:prstClr>
                </a:solidFill>
              </a:rPr>
              <a:t>TC SAĞLIK BAKANLIĞI                                                            Halk Sağlığı Genel Müdürlüğü</a:t>
            </a:r>
            <a:endParaRPr lang="tr-TR" dirty="0">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pic>
        <p:nvPicPr>
          <p:cNvPr id="8" name="7 Resim" descr="THSK_Buyuk.png"/>
          <p:cNvPicPr>
            <a:picLocks noChangeAspect="1"/>
          </p:cNvPicPr>
          <p:nvPr userDrawn="1"/>
        </p:nvPicPr>
        <p:blipFill>
          <a:blip r:embed="rId13" cstate="print"/>
          <a:stretch>
            <a:fillRect/>
          </a:stretch>
        </p:blipFill>
        <p:spPr>
          <a:xfrm>
            <a:off x="4295805" y="5877272"/>
            <a:ext cx="552390" cy="450529"/>
          </a:xfrm>
          <a:prstGeom prst="rect">
            <a:avLst/>
          </a:prstGeom>
        </p:spPr>
      </p:pic>
    </p:spTree>
    <p:extLst>
      <p:ext uri="{BB962C8B-B14F-4D97-AF65-F5344CB8AC3E}">
        <p14:creationId xmlns:p14="http://schemas.microsoft.com/office/powerpoint/2010/main" val="50598479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ctr" defTabSz="914400" rtl="0" eaLnBrk="1" latinLnBrk="0" hangingPunct="1">
        <a:spcBef>
          <a:spcPct val="0"/>
        </a:spcBef>
        <a:buNone/>
        <a:defRPr sz="4400" b="1"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BD3CF-5BF0-456E-80F5-22D3E109A724}" type="datetime1">
              <a:rPr lang="tr-TR" smtClean="0">
                <a:solidFill>
                  <a:prstClr val="black">
                    <a:tint val="75000"/>
                  </a:prstClr>
                </a:solidFill>
              </a:rPr>
              <a:pPr/>
              <a:t>25.02.2020</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solidFill>
                  <a:prstClr val="black">
                    <a:tint val="75000"/>
                  </a:prstClr>
                </a:solidFill>
              </a:rPr>
              <a:t>TC SAĞLIK BAKANLIĞI                                                            Halk Sağlığı Genel Müdürlüğü</a:t>
            </a:r>
            <a:endParaRPr lang="tr-TR" dirty="0">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FA5BC4-178B-4C6C-8A72-01783E9FC1D3}" type="slidenum">
              <a:rPr lang="tr-TR" smtClean="0">
                <a:solidFill>
                  <a:prstClr val="black">
                    <a:tint val="75000"/>
                  </a:prstClr>
                </a:solidFill>
              </a:rPr>
              <a:pPr/>
              <a:t>‹#›</a:t>
            </a:fld>
            <a:endParaRPr lang="tr-TR">
              <a:solidFill>
                <a:prstClr val="black">
                  <a:tint val="75000"/>
                </a:prstClr>
              </a:solidFill>
            </a:endParaRPr>
          </a:p>
        </p:txBody>
      </p:sp>
      <p:pic>
        <p:nvPicPr>
          <p:cNvPr id="8" name="7 Resim" descr="THSK_Buyuk.png"/>
          <p:cNvPicPr>
            <a:picLocks noChangeAspect="1"/>
          </p:cNvPicPr>
          <p:nvPr userDrawn="1"/>
        </p:nvPicPr>
        <p:blipFill>
          <a:blip r:embed="rId13" cstate="print"/>
          <a:stretch>
            <a:fillRect/>
          </a:stretch>
        </p:blipFill>
        <p:spPr>
          <a:xfrm>
            <a:off x="4295805" y="5877272"/>
            <a:ext cx="552390" cy="450529"/>
          </a:xfrm>
          <a:prstGeom prst="rect">
            <a:avLst/>
          </a:prstGeom>
        </p:spPr>
      </p:pic>
    </p:spTree>
    <p:extLst>
      <p:ext uri="{BB962C8B-B14F-4D97-AF65-F5344CB8AC3E}">
        <p14:creationId xmlns:p14="http://schemas.microsoft.com/office/powerpoint/2010/main" val="299872434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algn="ctr" defTabSz="914400" rtl="0" eaLnBrk="1" latinLnBrk="0" hangingPunct="1">
        <a:spcBef>
          <a:spcPct val="0"/>
        </a:spcBef>
        <a:buNone/>
        <a:defRPr sz="4400" b="1"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3.jpeg"/><Relationship Id="rId7" Type="http://schemas.openxmlformats.org/officeDocument/2006/relationships/image" Target="../media/image17.png"/><Relationship Id="rId12" Type="http://schemas.openxmlformats.org/officeDocument/2006/relationships/image" Target="../media/image22.jpeg"/><Relationship Id="rId2" Type="http://schemas.openxmlformats.org/officeDocument/2006/relationships/image" Target="../media/image12.jpeg"/><Relationship Id="rId1" Type="http://schemas.openxmlformats.org/officeDocument/2006/relationships/slideLayout" Target="../slideLayouts/slideLayout35.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5.jpeg"/><Relationship Id="rId7" Type="http://schemas.openxmlformats.org/officeDocument/2006/relationships/image" Target="../media/image17.png"/><Relationship Id="rId12" Type="http://schemas.openxmlformats.org/officeDocument/2006/relationships/image" Target="../media/image10.png"/><Relationship Id="rId2" Type="http://schemas.openxmlformats.org/officeDocument/2006/relationships/image" Target="../media/image24.jpeg"/><Relationship Id="rId1" Type="http://schemas.openxmlformats.org/officeDocument/2006/relationships/slideLayout" Target="../slideLayouts/slideLayout46.xml"/><Relationship Id="rId6" Type="http://schemas.openxmlformats.org/officeDocument/2006/relationships/image" Target="../media/image28.jpeg"/><Relationship Id="rId11" Type="http://schemas.openxmlformats.org/officeDocument/2006/relationships/image" Target="../media/image32.jpeg"/><Relationship Id="rId5" Type="http://schemas.openxmlformats.org/officeDocument/2006/relationships/image" Target="../media/image27.jpeg"/><Relationship Id="rId10" Type="http://schemas.openxmlformats.org/officeDocument/2006/relationships/image" Target="../media/image31.jpeg"/><Relationship Id="rId4" Type="http://schemas.openxmlformats.org/officeDocument/2006/relationships/image" Target="../media/image26.jpeg"/><Relationship Id="rId9"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57.xml"/><Relationship Id="rId6" Type="http://schemas.openxmlformats.org/officeDocument/2006/relationships/image" Target="../media/image10.png"/><Relationship Id="rId5" Type="http://schemas.openxmlformats.org/officeDocument/2006/relationships/image" Target="../media/image36.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548680"/>
            <a:ext cx="7772400" cy="1780108"/>
          </a:xfrm>
        </p:spPr>
        <p:txBody>
          <a:bodyPr/>
          <a:lstStyle/>
          <a:p>
            <a:r>
              <a:rPr lang="tr-TR" dirty="0" smtClean="0"/>
              <a:t>ERGENLİK DÖNEMİ</a:t>
            </a:r>
            <a:endParaRPr lang="tr-TR" dirty="0"/>
          </a:p>
        </p:txBody>
      </p:sp>
      <p:sp>
        <p:nvSpPr>
          <p:cNvPr id="3" name="Alt Başlık 2"/>
          <p:cNvSpPr>
            <a:spLocks noGrp="1"/>
          </p:cNvSpPr>
          <p:nvPr>
            <p:ph type="subTitle" idx="1"/>
          </p:nvPr>
        </p:nvSpPr>
        <p:spPr/>
        <p:txBody>
          <a:bodyPr/>
          <a:lstStyle/>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420888"/>
            <a:ext cx="6416796" cy="4123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16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lnSpcReduction="10000"/>
          </a:bodyPr>
          <a:lstStyle/>
          <a:p>
            <a:pPr marL="0" indent="0">
              <a:buNone/>
            </a:pPr>
            <a:r>
              <a:rPr lang="tr-TR" b="1" i="1" dirty="0" smtClean="0"/>
              <a:t>3) Geç </a:t>
            </a:r>
            <a:r>
              <a:rPr lang="tr-TR" b="1" i="1" dirty="0"/>
              <a:t>Ergenlik:</a:t>
            </a:r>
            <a:r>
              <a:rPr lang="tr-TR" dirty="0"/>
              <a:t> </a:t>
            </a:r>
            <a:endParaRPr lang="tr-TR" dirty="0" smtClean="0"/>
          </a:p>
          <a:p>
            <a:r>
              <a:rPr lang="tr-TR" dirty="0" smtClean="0"/>
              <a:t>Geç </a:t>
            </a:r>
            <a:r>
              <a:rPr lang="tr-TR" dirty="0"/>
              <a:t>ergenlik dönemi ergenliğin son dönemidir. 18 yaş üzeri ve 20’li yaşları kapsar. Bireyin psikolojik olgunluğu kazanıp, toplum içinde erişkin rollerini almaya hazır hale gelmesi ile sonlanır. </a:t>
            </a:r>
            <a:endParaRPr lang="tr-TR" dirty="0" smtClean="0"/>
          </a:p>
          <a:p>
            <a:r>
              <a:rPr lang="tr-TR" dirty="0" smtClean="0"/>
              <a:t>Ergenliğin </a:t>
            </a:r>
            <a:r>
              <a:rPr lang="tr-TR" dirty="0"/>
              <a:t>başından beri yaşanan duyguların, geliştirilen becerilerin, kurulan sosyal ilişkilerin harmanlanarak birleştirildiği ve sonucunda kimlik duygusunun geliştirildiği dönemdir.</a:t>
            </a:r>
            <a:endParaRPr lang="tr-TR" dirty="0"/>
          </a:p>
        </p:txBody>
      </p:sp>
      <p:sp>
        <p:nvSpPr>
          <p:cNvPr id="3" name="Başlık 2"/>
          <p:cNvSpPr>
            <a:spLocks noGrp="1"/>
          </p:cNvSpPr>
          <p:nvPr>
            <p:ph type="title"/>
          </p:nvPr>
        </p:nvSpPr>
        <p:spPr/>
        <p:txBody>
          <a:bodyPr/>
          <a:lstStyle/>
          <a:p>
            <a:r>
              <a:rPr lang="tr-TR" dirty="0" smtClean="0"/>
              <a:t>Geç Ergenlik</a:t>
            </a:r>
            <a:endParaRPr lang="tr-TR" dirty="0"/>
          </a:p>
        </p:txBody>
      </p:sp>
    </p:spTree>
    <p:extLst>
      <p:ext uri="{BB962C8B-B14F-4D97-AF65-F5344CB8AC3E}">
        <p14:creationId xmlns:p14="http://schemas.microsoft.com/office/powerpoint/2010/main" val="2345924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6" y="2708920"/>
            <a:ext cx="8280920" cy="3450696"/>
          </a:xfrm>
        </p:spPr>
        <p:txBody>
          <a:bodyPr>
            <a:normAutofit fontScale="92500"/>
          </a:bodyPr>
          <a:lstStyle/>
          <a:p>
            <a:r>
              <a:rPr lang="tr-TR" dirty="0"/>
              <a:t>Her ergen, bu dönem boyunca hiçbir sağlık sorunu olmasa da, en az yılda bir kez aile hekimi tarafından genel muayeneden geçirilmelidir. </a:t>
            </a:r>
            <a:endParaRPr lang="tr-TR" dirty="0" smtClean="0"/>
          </a:p>
          <a:p>
            <a:r>
              <a:rPr lang="tr-TR" dirty="0" smtClean="0"/>
              <a:t>Ergen</a:t>
            </a:r>
            <a:r>
              <a:rPr lang="tr-TR" dirty="0"/>
              <a:t>, zaman zaman bu kadar değişikliğe uyum sağlayamamaktadır. Bu dönemde ergen; fiziksel büyüme, cinsel gelişim ve </a:t>
            </a:r>
            <a:r>
              <a:rPr lang="tr-TR" dirty="0" err="1"/>
              <a:t>psikososyal</a:t>
            </a:r>
            <a:r>
              <a:rPr lang="tr-TR" dirty="0"/>
              <a:t> gelişim ile ilgili sorunlarla karşılaşmaktadır. Dönemin özelliğinden dolayı da zaman zaman bu sorunları çözememektedir. Bu nedenle ergenlerin karşılaştıkları sorunların ve gereksinimlerinin belirlenmesi </a:t>
            </a:r>
            <a:r>
              <a:rPr lang="tr-TR" dirty="0" smtClean="0"/>
              <a:t>gerekmektedir.</a:t>
            </a:r>
            <a:endParaRPr lang="tr-TR" dirty="0"/>
          </a:p>
        </p:txBody>
      </p:sp>
      <p:sp>
        <p:nvSpPr>
          <p:cNvPr id="3" name="Başlık 2"/>
          <p:cNvSpPr>
            <a:spLocks noGrp="1"/>
          </p:cNvSpPr>
          <p:nvPr>
            <p:ph type="title"/>
          </p:nvPr>
        </p:nvSpPr>
        <p:spPr/>
        <p:txBody>
          <a:bodyPr>
            <a:normAutofit/>
          </a:bodyPr>
          <a:lstStyle/>
          <a:p>
            <a:r>
              <a:rPr lang="tr-TR" sz="3000" b="1" dirty="0"/>
              <a:t>Ergenlik Döneminde Herhangi Bir Sağlık Sorunu Olmasa da Doktora Başvurulmalı Mıdır?</a:t>
            </a:r>
            <a:endParaRPr lang="tr-TR" sz="3000" dirty="0"/>
          </a:p>
        </p:txBody>
      </p:sp>
    </p:spTree>
    <p:extLst>
      <p:ext uri="{BB962C8B-B14F-4D97-AF65-F5344CB8AC3E}">
        <p14:creationId xmlns:p14="http://schemas.microsoft.com/office/powerpoint/2010/main" val="3246910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17" y="2276872"/>
            <a:ext cx="5111025" cy="4581128"/>
          </a:xfrm>
        </p:spPr>
        <p:txBody>
          <a:bodyPr>
            <a:normAutofit/>
          </a:bodyPr>
          <a:lstStyle/>
          <a:p>
            <a:pPr marL="0" indent="0">
              <a:buNone/>
            </a:pPr>
            <a:r>
              <a:rPr lang="tr-TR" dirty="0"/>
              <a:t>Sağlıklı beslenme </a:t>
            </a:r>
            <a:r>
              <a:rPr lang="tr-TR" dirty="0" smtClean="0"/>
              <a:t>için 5 temel besin grubundan öğünlerde </a:t>
            </a:r>
            <a:r>
              <a:rPr lang="tr-TR" dirty="0"/>
              <a:t>yeterli miktarda ve dengeli bir şekilde tüketilmesi gereklidir. </a:t>
            </a:r>
            <a:endParaRPr lang="tr-TR" dirty="0" smtClean="0"/>
          </a:p>
          <a:p>
            <a:pPr marL="0" indent="0">
              <a:buFont typeface="Arial" panose="020B0604020202020204" pitchFamily="34" charset="0"/>
              <a:buNone/>
              <a:defRPr/>
            </a:pPr>
            <a:r>
              <a:rPr lang="tr-TR" altLang="tr-TR" dirty="0">
                <a:solidFill>
                  <a:srgbClr val="00B0F0"/>
                </a:solidFill>
              </a:rPr>
              <a:t>1. Süt ve ürünleri grubu</a:t>
            </a:r>
          </a:p>
          <a:p>
            <a:pPr>
              <a:spcBef>
                <a:spcPts val="375"/>
              </a:spcBef>
              <a:buSzPct val="85000"/>
              <a:buFont typeface="Arial" panose="020B0604020202020204" pitchFamily="34" charset="0"/>
              <a:buNone/>
              <a:defRPr/>
            </a:pPr>
            <a:r>
              <a:rPr lang="tr-TR" altLang="tr-TR" dirty="0">
                <a:solidFill>
                  <a:srgbClr val="7030A0"/>
                </a:solidFill>
              </a:rPr>
              <a:t>2. Et ve ürünleri, tavuk, balık, yumurta,   kuru baklagiller ile yağlı tohumlar grubu</a:t>
            </a:r>
          </a:p>
          <a:p>
            <a:pPr>
              <a:spcBef>
                <a:spcPts val="375"/>
              </a:spcBef>
              <a:buSzPct val="85000"/>
              <a:buFont typeface="Arial" panose="020B0604020202020204" pitchFamily="34" charset="0"/>
              <a:buNone/>
              <a:defRPr/>
            </a:pPr>
            <a:r>
              <a:rPr lang="tr-TR" altLang="tr-TR" dirty="0">
                <a:solidFill>
                  <a:srgbClr val="00B050"/>
                </a:solidFill>
              </a:rPr>
              <a:t>3. Sebzeler grubu</a:t>
            </a:r>
          </a:p>
          <a:p>
            <a:pPr>
              <a:spcBef>
                <a:spcPts val="375"/>
              </a:spcBef>
              <a:buSzPct val="85000"/>
              <a:buFont typeface="Arial" panose="020B0604020202020204" pitchFamily="34" charset="0"/>
              <a:buNone/>
              <a:defRPr/>
            </a:pPr>
            <a:r>
              <a:rPr lang="tr-TR" altLang="tr-TR" dirty="0">
                <a:solidFill>
                  <a:srgbClr val="FF00FF"/>
                </a:solidFill>
              </a:rPr>
              <a:t>4. Meyveler grubu</a:t>
            </a:r>
          </a:p>
          <a:p>
            <a:pPr>
              <a:spcBef>
                <a:spcPts val="375"/>
              </a:spcBef>
              <a:buSzPct val="85000"/>
              <a:buFont typeface="Arial" panose="020B0604020202020204" pitchFamily="34" charset="0"/>
              <a:buNone/>
              <a:defRPr/>
            </a:pPr>
            <a:r>
              <a:rPr lang="tr-TR" altLang="tr-TR" dirty="0">
                <a:solidFill>
                  <a:schemeClr val="accent6"/>
                </a:solidFill>
              </a:rPr>
              <a:t>5. Ekmek ve tahıllar grubu</a:t>
            </a:r>
          </a:p>
          <a:p>
            <a:endParaRPr lang="tr-TR" dirty="0"/>
          </a:p>
        </p:txBody>
      </p:sp>
      <p:sp>
        <p:nvSpPr>
          <p:cNvPr id="3" name="Başlık 2"/>
          <p:cNvSpPr>
            <a:spLocks noGrp="1"/>
          </p:cNvSpPr>
          <p:nvPr>
            <p:ph type="title"/>
          </p:nvPr>
        </p:nvSpPr>
        <p:spPr/>
        <p:txBody>
          <a:bodyPr/>
          <a:lstStyle/>
          <a:p>
            <a:r>
              <a:rPr lang="tr-TR" dirty="0"/>
              <a:t>Ergenlik Döneminde Beslenme</a:t>
            </a:r>
          </a:p>
        </p:txBody>
      </p:sp>
      <p:grpSp>
        <p:nvGrpSpPr>
          <p:cNvPr id="4" name="Grup 3"/>
          <p:cNvGrpSpPr>
            <a:grpSpLocks/>
          </p:cNvGrpSpPr>
          <p:nvPr/>
        </p:nvGrpSpPr>
        <p:grpSpPr bwMode="auto">
          <a:xfrm>
            <a:off x="4283968" y="2564904"/>
            <a:ext cx="4752528" cy="4032000"/>
            <a:chOff x="722557" y="567321"/>
            <a:chExt cx="6428020" cy="446400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31078" y="3627321"/>
              <a:ext cx="819499" cy="14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2557" y="3771321"/>
              <a:ext cx="1124743"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6"/>
            <p:cNvPicPr>
              <a:picLocks noChangeAspect="1"/>
            </p:cNvPicPr>
            <p:nvPr/>
          </p:nvPicPr>
          <p:blipFill>
            <a:blip r:embed="rId4"/>
            <a:stretch>
              <a:fillRect/>
            </a:stretch>
          </p:blipFill>
          <p:spPr>
            <a:xfrm>
              <a:off x="1847300" y="567321"/>
              <a:ext cx="4483778" cy="4464000"/>
            </a:xfrm>
            <a:prstGeom prst="ellipse">
              <a:avLst/>
            </a:prstGeom>
          </p:spPr>
        </p:pic>
      </p:grpSp>
    </p:spTree>
    <p:extLst>
      <p:ext uri="{BB962C8B-B14F-4D97-AF65-F5344CB8AC3E}">
        <p14:creationId xmlns:p14="http://schemas.microsoft.com/office/powerpoint/2010/main" val="23818210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0" y="227013"/>
            <a:ext cx="9144000" cy="681037"/>
          </a:xfrm>
        </p:spPr>
        <p:txBody>
          <a:bodyPr>
            <a:normAutofit fontScale="90000"/>
          </a:bodyPr>
          <a:lstStyle/>
          <a:p>
            <a:pPr marL="57150" algn="ctr">
              <a:spcBef>
                <a:spcPts val="375"/>
              </a:spcBef>
              <a:buSzPct val="85000"/>
              <a:defRPr/>
            </a:pPr>
            <a:r>
              <a:rPr lang="tr-TR" altLang="tr-TR" sz="4400" dirty="0">
                <a:solidFill>
                  <a:srgbClr val="00B0F0"/>
                </a:solidFill>
                <a:latin typeface="+mn-lt"/>
              </a:rPr>
              <a:t>1. Süt ve </a:t>
            </a:r>
            <a:r>
              <a:rPr lang="tr-TR" altLang="tr-TR" sz="4400" dirty="0" smtClean="0">
                <a:solidFill>
                  <a:srgbClr val="00B0F0"/>
                </a:solidFill>
                <a:latin typeface="+mn-lt"/>
              </a:rPr>
              <a:t>ürünleri grubu</a:t>
            </a:r>
            <a:endParaRPr lang="tr-TR" altLang="tr-TR" sz="4400" dirty="0">
              <a:solidFill>
                <a:srgbClr val="00B0F0"/>
              </a:solidFill>
              <a:latin typeface="+mn-lt"/>
            </a:endParaRPr>
          </a:p>
        </p:txBody>
      </p:sp>
      <p:sp>
        <p:nvSpPr>
          <p:cNvPr id="23555" name="İçerik Yer Tutucusu 2"/>
          <p:cNvSpPr>
            <a:spLocks noGrp="1"/>
          </p:cNvSpPr>
          <p:nvPr>
            <p:ph idx="1"/>
          </p:nvPr>
        </p:nvSpPr>
        <p:spPr>
          <a:xfrm>
            <a:off x="395288" y="1019175"/>
            <a:ext cx="5799137" cy="5040313"/>
          </a:xfrm>
        </p:spPr>
        <p:txBody>
          <a:bodyPr/>
          <a:lstStyle/>
          <a:p>
            <a:r>
              <a:rPr lang="tr-TR" altLang="tr-TR" sz="2400" smtClean="0">
                <a:solidFill>
                  <a:schemeClr val="tx2"/>
                </a:solidFill>
              </a:rPr>
              <a:t>Süt</a:t>
            </a:r>
          </a:p>
          <a:p>
            <a:r>
              <a:rPr lang="tr-TR" altLang="tr-TR" sz="2400" smtClean="0">
                <a:solidFill>
                  <a:schemeClr val="tx2"/>
                </a:solidFill>
              </a:rPr>
              <a:t>Yoğurt</a:t>
            </a:r>
          </a:p>
          <a:p>
            <a:r>
              <a:rPr lang="tr-TR" altLang="tr-TR" sz="2400" smtClean="0">
                <a:solidFill>
                  <a:schemeClr val="tx2"/>
                </a:solidFill>
              </a:rPr>
              <a:t>Peynirler </a:t>
            </a:r>
          </a:p>
          <a:p>
            <a:pPr lvl="1"/>
            <a:r>
              <a:rPr lang="tr-TR" altLang="tr-TR" sz="2000" smtClean="0">
                <a:solidFill>
                  <a:schemeClr val="tx2"/>
                </a:solidFill>
              </a:rPr>
              <a:t>beyaz peynir, kaşar peynir gibi</a:t>
            </a:r>
          </a:p>
          <a:p>
            <a:r>
              <a:rPr lang="tr-TR" altLang="tr-TR" sz="2400" smtClean="0">
                <a:solidFill>
                  <a:schemeClr val="tx2"/>
                </a:solidFill>
              </a:rPr>
              <a:t>Ayran</a:t>
            </a:r>
          </a:p>
          <a:p>
            <a:r>
              <a:rPr lang="tr-TR" altLang="tr-TR" sz="2400" smtClean="0">
                <a:solidFill>
                  <a:schemeClr val="tx2"/>
                </a:solidFill>
              </a:rPr>
              <a:t>Kefir</a:t>
            </a:r>
          </a:p>
          <a:p>
            <a:r>
              <a:rPr lang="tr-TR" altLang="tr-TR" sz="2400" smtClean="0">
                <a:solidFill>
                  <a:schemeClr val="tx2"/>
                </a:solidFill>
              </a:rPr>
              <a:t>Sütlü tatlılar </a:t>
            </a:r>
          </a:p>
          <a:p>
            <a:pPr lvl="1"/>
            <a:r>
              <a:rPr lang="tr-TR" altLang="tr-TR" sz="2000" smtClean="0">
                <a:solidFill>
                  <a:schemeClr val="tx2"/>
                </a:solidFill>
              </a:rPr>
              <a:t>sütlaç, dondurma gibi</a:t>
            </a:r>
          </a:p>
        </p:txBody>
      </p:sp>
      <p:pic>
        <p:nvPicPr>
          <p:cNvPr id="23556" name="Resi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1019175"/>
            <a:ext cx="3671887"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İçerik Yer Tutucusu 2"/>
          <p:cNvSpPr txBox="1">
            <a:spLocks/>
          </p:cNvSpPr>
          <p:nvPr/>
        </p:nvSpPr>
        <p:spPr bwMode="auto">
          <a:xfrm>
            <a:off x="624644" y="4432154"/>
            <a:ext cx="8100392" cy="1860574"/>
          </a:xfrm>
          <a:prstGeom prst="rect">
            <a:avLst/>
          </a:prstGeom>
          <a:noFill/>
          <a:ln w="1270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tr-TR" sz="2000" i="1" dirty="0">
                <a:solidFill>
                  <a:srgbClr val="00B0F0"/>
                </a:solidFill>
              </a:rPr>
              <a:t>P</a:t>
            </a:r>
            <a:r>
              <a:rPr lang="tr-TR" sz="2000" i="1" dirty="0" smtClean="0">
                <a:solidFill>
                  <a:srgbClr val="00B0F0"/>
                </a:solidFill>
              </a:rPr>
              <a:t>rotein</a:t>
            </a:r>
          </a:p>
          <a:p>
            <a:pPr>
              <a:defRPr/>
            </a:pPr>
            <a:r>
              <a:rPr lang="tr-TR" sz="2000" i="1" dirty="0" smtClean="0">
                <a:solidFill>
                  <a:srgbClr val="00B0F0"/>
                </a:solidFill>
              </a:rPr>
              <a:t>Kalsiyum</a:t>
            </a:r>
          </a:p>
          <a:p>
            <a:pPr>
              <a:defRPr/>
            </a:pPr>
            <a:r>
              <a:rPr lang="tr-TR" sz="2000" i="1" dirty="0" smtClean="0">
                <a:solidFill>
                  <a:srgbClr val="00B0F0"/>
                </a:solidFill>
              </a:rPr>
              <a:t>Fosfor</a:t>
            </a:r>
          </a:p>
          <a:p>
            <a:pPr>
              <a:defRPr/>
            </a:pPr>
            <a:r>
              <a:rPr lang="tr-TR" sz="2000" i="1" dirty="0" smtClean="0">
                <a:solidFill>
                  <a:srgbClr val="00B0F0"/>
                </a:solidFill>
              </a:rPr>
              <a:t>Çinko </a:t>
            </a:r>
          </a:p>
          <a:p>
            <a:pPr>
              <a:defRPr/>
            </a:pPr>
            <a:r>
              <a:rPr lang="tr-TR" sz="2000" i="1" dirty="0" smtClean="0">
                <a:solidFill>
                  <a:srgbClr val="00B0F0"/>
                </a:solidFill>
              </a:rPr>
              <a:t>B</a:t>
            </a:r>
            <a:r>
              <a:rPr lang="tr-TR" sz="2000" i="1" baseline="-25000" dirty="0" smtClean="0">
                <a:solidFill>
                  <a:srgbClr val="00B0F0"/>
                </a:solidFill>
              </a:rPr>
              <a:t>1</a:t>
            </a:r>
            <a:r>
              <a:rPr lang="tr-TR" sz="2000" i="1" dirty="0" smtClean="0">
                <a:solidFill>
                  <a:srgbClr val="00B0F0"/>
                </a:solidFill>
              </a:rPr>
              <a:t>, B</a:t>
            </a:r>
            <a:r>
              <a:rPr lang="tr-TR" sz="2000" i="1" baseline="-25000" dirty="0" smtClean="0">
                <a:solidFill>
                  <a:srgbClr val="00B0F0"/>
                </a:solidFill>
              </a:rPr>
              <a:t>2</a:t>
            </a:r>
            <a:r>
              <a:rPr lang="tr-TR" sz="2000" i="1" dirty="0" smtClean="0">
                <a:solidFill>
                  <a:srgbClr val="00B0F0"/>
                </a:solidFill>
              </a:rPr>
              <a:t>, B</a:t>
            </a:r>
            <a:r>
              <a:rPr lang="tr-TR" sz="2000" i="1" baseline="-25000" dirty="0" smtClean="0">
                <a:solidFill>
                  <a:srgbClr val="00B0F0"/>
                </a:solidFill>
              </a:rPr>
              <a:t>6</a:t>
            </a:r>
            <a:r>
              <a:rPr lang="tr-TR" sz="2000" i="1" dirty="0" smtClean="0">
                <a:solidFill>
                  <a:srgbClr val="00B0F0"/>
                </a:solidFill>
              </a:rPr>
              <a:t>, B</a:t>
            </a:r>
            <a:r>
              <a:rPr lang="tr-TR" sz="2000" i="1" baseline="-25000" dirty="0" smtClean="0">
                <a:solidFill>
                  <a:srgbClr val="00B0F0"/>
                </a:solidFill>
              </a:rPr>
              <a:t>12</a:t>
            </a:r>
            <a:r>
              <a:rPr lang="tr-TR" sz="2000" i="1" dirty="0" smtClean="0">
                <a:solidFill>
                  <a:srgbClr val="00B0F0"/>
                </a:solidFill>
              </a:rPr>
              <a:t> ve niasin olmak üzere birçok besin ögesi için önemli kaynaktır</a:t>
            </a:r>
          </a:p>
        </p:txBody>
      </p:sp>
      <p:pic>
        <p:nvPicPr>
          <p:cNvPr id="8" name="Resim 7"/>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326770" y="6282000"/>
            <a:ext cx="2490460" cy="576000"/>
          </a:xfrm>
          <a:prstGeom prst="rect">
            <a:avLst/>
          </a:prstGeom>
        </p:spPr>
      </p:pic>
    </p:spTree>
    <p:extLst>
      <p:ext uri="{BB962C8B-B14F-4D97-AF65-F5344CB8AC3E}">
        <p14:creationId xmlns:p14="http://schemas.microsoft.com/office/powerpoint/2010/main" val="6204890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Resim 7"/>
          <p:cNvPicPr>
            <a:picLocks noChangeAspect="1"/>
          </p:cNvPicPr>
          <p:nvPr/>
        </p:nvPicPr>
        <p:blipFill rotWithShape="1">
          <a:blip r:embed="rId2" cstate="print">
            <a:extLst>
              <a:ext uri="{28A0092B-C50C-407E-A947-70E740481C1C}">
                <a14:useLocalDpi xmlns:a14="http://schemas.microsoft.com/office/drawing/2010/main" val="0"/>
              </a:ext>
            </a:extLst>
          </a:blip>
          <a:srcRect l="23163" t="22938" r="3059" b="16141"/>
          <a:stretch/>
        </p:blipFill>
        <p:spPr>
          <a:xfrm>
            <a:off x="3923928" y="1461330"/>
            <a:ext cx="5040560" cy="2214920"/>
          </a:xfrm>
          <a:prstGeom prst="ellipse">
            <a:avLst/>
          </a:prstGeom>
        </p:spPr>
      </p:pic>
      <p:sp>
        <p:nvSpPr>
          <p:cNvPr id="2" name="Unvan 1"/>
          <p:cNvSpPr>
            <a:spLocks noGrp="1"/>
          </p:cNvSpPr>
          <p:nvPr>
            <p:ph type="title"/>
          </p:nvPr>
        </p:nvSpPr>
        <p:spPr>
          <a:xfrm>
            <a:off x="468313" y="115888"/>
            <a:ext cx="8229600" cy="1417637"/>
          </a:xfrm>
        </p:spPr>
        <p:txBody>
          <a:bodyPr>
            <a:noAutofit/>
          </a:bodyPr>
          <a:lstStyle/>
          <a:p>
            <a:pPr algn="ctr">
              <a:spcBef>
                <a:spcPts val="375"/>
              </a:spcBef>
              <a:buSzPct val="85000"/>
              <a:defRPr/>
            </a:pPr>
            <a:r>
              <a:rPr lang="tr-TR" altLang="tr-TR" sz="3600" dirty="0" smtClean="0">
                <a:solidFill>
                  <a:srgbClr val="7030A0"/>
                </a:solidFill>
                <a:latin typeface="+mn-lt"/>
              </a:rPr>
              <a:t>2. Et </a:t>
            </a:r>
            <a:r>
              <a:rPr lang="tr-TR" altLang="tr-TR" sz="3600" dirty="0">
                <a:solidFill>
                  <a:srgbClr val="7030A0"/>
                </a:solidFill>
                <a:latin typeface="+mn-lt"/>
              </a:rPr>
              <a:t>ve ürünleri, tavuk, balık, yumurta, kuru baklagiller </a:t>
            </a:r>
            <a:r>
              <a:rPr lang="tr-TR" altLang="tr-TR" sz="3600" dirty="0" smtClean="0">
                <a:solidFill>
                  <a:srgbClr val="7030A0"/>
                </a:solidFill>
                <a:latin typeface="+mn-lt"/>
              </a:rPr>
              <a:t>ile </a:t>
            </a:r>
            <a:r>
              <a:rPr lang="tr-TR" altLang="tr-TR" sz="3600" dirty="0">
                <a:solidFill>
                  <a:srgbClr val="7030A0"/>
                </a:solidFill>
                <a:latin typeface="+mn-lt"/>
              </a:rPr>
              <a:t>yağlı tohumlar </a:t>
            </a:r>
            <a:r>
              <a:rPr lang="tr-TR" altLang="tr-TR" sz="3600" dirty="0" smtClean="0">
                <a:solidFill>
                  <a:srgbClr val="7030A0"/>
                </a:solidFill>
                <a:latin typeface="+mn-lt"/>
              </a:rPr>
              <a:t>grubu</a:t>
            </a:r>
            <a:endParaRPr lang="tr-TR" altLang="tr-TR" sz="3200" dirty="0">
              <a:solidFill>
                <a:srgbClr val="7030A0"/>
              </a:solidFill>
              <a:latin typeface="+mn-lt"/>
            </a:endParaRPr>
          </a:p>
        </p:txBody>
      </p:sp>
      <p:sp>
        <p:nvSpPr>
          <p:cNvPr id="3" name="İçerik Yer Tutucusu 2"/>
          <p:cNvSpPr>
            <a:spLocks noGrp="1"/>
          </p:cNvSpPr>
          <p:nvPr>
            <p:ph idx="1"/>
          </p:nvPr>
        </p:nvSpPr>
        <p:spPr>
          <a:xfrm>
            <a:off x="436563" y="1484313"/>
            <a:ext cx="3775397" cy="4320951"/>
          </a:xfrm>
        </p:spPr>
        <p:txBody>
          <a:bodyPr>
            <a:normAutofit/>
          </a:bodyPr>
          <a:lstStyle/>
          <a:p>
            <a:pPr>
              <a:defRPr/>
            </a:pPr>
            <a:r>
              <a:rPr lang="tr-TR" sz="2400" dirty="0" smtClean="0"/>
              <a:t>Et</a:t>
            </a:r>
          </a:p>
          <a:p>
            <a:pPr>
              <a:defRPr/>
            </a:pPr>
            <a:r>
              <a:rPr lang="tr-TR" sz="2400" dirty="0" smtClean="0"/>
              <a:t>Tavuk</a:t>
            </a:r>
          </a:p>
          <a:p>
            <a:pPr>
              <a:defRPr/>
            </a:pPr>
            <a:r>
              <a:rPr lang="tr-TR" sz="2400" dirty="0" smtClean="0"/>
              <a:t>Balık</a:t>
            </a:r>
          </a:p>
          <a:p>
            <a:pPr>
              <a:defRPr/>
            </a:pPr>
            <a:r>
              <a:rPr lang="tr-TR" sz="2400" dirty="0" smtClean="0"/>
              <a:t>Yumurta</a:t>
            </a:r>
          </a:p>
          <a:p>
            <a:pPr>
              <a:defRPr/>
            </a:pPr>
            <a:r>
              <a:rPr lang="tr-TR" sz="2400" dirty="0" smtClean="0"/>
              <a:t>Kurubaklagiller </a:t>
            </a:r>
          </a:p>
          <a:p>
            <a:pPr lvl="1">
              <a:defRPr/>
            </a:pPr>
            <a:r>
              <a:rPr lang="tr-TR" sz="2200" dirty="0" smtClean="0"/>
              <a:t>mercimek, fasulye, nohut gibi</a:t>
            </a:r>
          </a:p>
          <a:p>
            <a:pPr>
              <a:defRPr/>
            </a:pPr>
            <a:r>
              <a:rPr lang="tr-TR" sz="2400" dirty="0" smtClean="0"/>
              <a:t>Yağlı tohumlar </a:t>
            </a:r>
          </a:p>
          <a:p>
            <a:pPr lvl="1">
              <a:defRPr/>
            </a:pPr>
            <a:r>
              <a:rPr lang="tr-TR" sz="2200" dirty="0" smtClean="0"/>
              <a:t>ceviz, fındık, badem gibi</a:t>
            </a:r>
          </a:p>
        </p:txBody>
      </p:sp>
      <p:sp>
        <p:nvSpPr>
          <p:cNvPr id="6" name="İçerik Yer Tutucusu 2"/>
          <p:cNvSpPr txBox="1">
            <a:spLocks/>
          </p:cNvSpPr>
          <p:nvPr/>
        </p:nvSpPr>
        <p:spPr bwMode="auto">
          <a:xfrm>
            <a:off x="4499992" y="3861048"/>
            <a:ext cx="4464496" cy="2396356"/>
          </a:xfrm>
          <a:prstGeom prst="rect">
            <a:avLst/>
          </a:prstGeom>
          <a:noFill/>
          <a:ln w="12700">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nchor="ctr">
            <a:normAutofit fontScale="92500" lnSpcReduction="20000"/>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tr-TR" i="1" dirty="0">
                <a:solidFill>
                  <a:srgbClr val="7030A0"/>
                </a:solidFill>
              </a:rPr>
              <a:t>P</a:t>
            </a:r>
            <a:r>
              <a:rPr lang="tr-TR" i="1" dirty="0" smtClean="0">
                <a:solidFill>
                  <a:srgbClr val="7030A0"/>
                </a:solidFill>
              </a:rPr>
              <a:t>rotein</a:t>
            </a:r>
          </a:p>
          <a:p>
            <a:pPr>
              <a:defRPr/>
            </a:pPr>
            <a:r>
              <a:rPr lang="tr-TR" i="1" dirty="0" smtClean="0">
                <a:solidFill>
                  <a:srgbClr val="7030A0"/>
                </a:solidFill>
              </a:rPr>
              <a:t>Demir</a:t>
            </a:r>
          </a:p>
          <a:p>
            <a:pPr>
              <a:defRPr/>
            </a:pPr>
            <a:r>
              <a:rPr lang="tr-TR" i="1" dirty="0" smtClean="0">
                <a:solidFill>
                  <a:srgbClr val="7030A0"/>
                </a:solidFill>
              </a:rPr>
              <a:t>Çinko</a:t>
            </a:r>
          </a:p>
          <a:p>
            <a:pPr>
              <a:defRPr/>
            </a:pPr>
            <a:r>
              <a:rPr lang="tr-TR" i="1" dirty="0" smtClean="0">
                <a:solidFill>
                  <a:srgbClr val="7030A0"/>
                </a:solidFill>
              </a:rPr>
              <a:t>Fosfor</a:t>
            </a:r>
          </a:p>
          <a:p>
            <a:pPr>
              <a:defRPr/>
            </a:pPr>
            <a:r>
              <a:rPr lang="tr-TR" i="1" dirty="0" smtClean="0">
                <a:solidFill>
                  <a:srgbClr val="7030A0"/>
                </a:solidFill>
              </a:rPr>
              <a:t>Magnezyum gibi mineraller ile </a:t>
            </a:r>
          </a:p>
          <a:p>
            <a:pPr>
              <a:defRPr/>
            </a:pPr>
            <a:r>
              <a:rPr lang="tr-TR" i="1" dirty="0" smtClean="0">
                <a:solidFill>
                  <a:srgbClr val="7030A0"/>
                </a:solidFill>
              </a:rPr>
              <a:t>B</a:t>
            </a:r>
            <a:r>
              <a:rPr lang="tr-TR" i="1" baseline="-25000" dirty="0" smtClean="0">
                <a:solidFill>
                  <a:srgbClr val="7030A0"/>
                </a:solidFill>
              </a:rPr>
              <a:t>1</a:t>
            </a:r>
            <a:r>
              <a:rPr lang="tr-TR" i="1" dirty="0" smtClean="0">
                <a:solidFill>
                  <a:srgbClr val="7030A0"/>
                </a:solidFill>
              </a:rPr>
              <a:t>, B</a:t>
            </a:r>
            <a:r>
              <a:rPr lang="tr-TR" i="1" baseline="-25000" dirty="0" smtClean="0">
                <a:solidFill>
                  <a:srgbClr val="7030A0"/>
                </a:solidFill>
              </a:rPr>
              <a:t>6</a:t>
            </a:r>
            <a:r>
              <a:rPr lang="tr-TR" i="1" dirty="0" smtClean="0">
                <a:solidFill>
                  <a:srgbClr val="7030A0"/>
                </a:solidFill>
              </a:rPr>
              <a:t>, B</a:t>
            </a:r>
            <a:r>
              <a:rPr lang="tr-TR" i="1" baseline="-25000" dirty="0" smtClean="0">
                <a:solidFill>
                  <a:srgbClr val="7030A0"/>
                </a:solidFill>
              </a:rPr>
              <a:t>12</a:t>
            </a:r>
            <a:r>
              <a:rPr lang="tr-TR" i="1" dirty="0" smtClean="0">
                <a:solidFill>
                  <a:srgbClr val="7030A0"/>
                </a:solidFill>
              </a:rPr>
              <a:t> ve A vitamini kaynağıdır</a:t>
            </a:r>
          </a:p>
          <a:p>
            <a:pPr lvl="1">
              <a:defRPr/>
            </a:pPr>
            <a:r>
              <a:rPr lang="tr-TR" i="1" dirty="0" smtClean="0">
                <a:solidFill>
                  <a:srgbClr val="7030A0"/>
                </a:solidFill>
              </a:rPr>
              <a:t>B</a:t>
            </a:r>
            <a:r>
              <a:rPr lang="tr-TR" i="1" baseline="-25000" dirty="0" smtClean="0">
                <a:solidFill>
                  <a:srgbClr val="7030A0"/>
                </a:solidFill>
              </a:rPr>
              <a:t>12</a:t>
            </a:r>
            <a:r>
              <a:rPr lang="tr-TR" i="1" dirty="0" smtClean="0">
                <a:solidFill>
                  <a:srgbClr val="7030A0"/>
                </a:solidFill>
              </a:rPr>
              <a:t> vitamini ise sadece hayvansal kaynaklı besinlerde bulunur</a:t>
            </a:r>
            <a:endParaRPr lang="tr-TR" i="1" dirty="0">
              <a:solidFill>
                <a:srgbClr val="7030A0"/>
              </a:solidFill>
            </a:endParaRPr>
          </a:p>
        </p:txBody>
      </p:sp>
      <p:pic>
        <p:nvPicPr>
          <p:cNvPr id="9" name="Resim 8"/>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326770" y="6282000"/>
            <a:ext cx="2490460" cy="576000"/>
          </a:xfrm>
          <a:prstGeom prst="rect">
            <a:avLst/>
          </a:prstGeom>
        </p:spPr>
      </p:pic>
    </p:spTree>
    <p:extLst>
      <p:ext uri="{BB962C8B-B14F-4D97-AF65-F5344CB8AC3E}">
        <p14:creationId xmlns:p14="http://schemas.microsoft.com/office/powerpoint/2010/main" val="3649592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İçerik Yer Tutucusu 2"/>
          <p:cNvSpPr>
            <a:spLocks noGrp="1"/>
          </p:cNvSpPr>
          <p:nvPr>
            <p:ph idx="1"/>
          </p:nvPr>
        </p:nvSpPr>
        <p:spPr>
          <a:xfrm>
            <a:off x="457200" y="1379538"/>
            <a:ext cx="8229600" cy="4746625"/>
          </a:xfrm>
        </p:spPr>
        <p:txBody>
          <a:bodyPr/>
          <a:lstStyle/>
          <a:p>
            <a:pPr marL="0" indent="0">
              <a:buFont typeface="Arial" panose="020B0604020202020204" pitchFamily="34" charset="0"/>
              <a:buNone/>
            </a:pPr>
            <a:r>
              <a:rPr lang="tr-TR" altLang="tr-TR" sz="2400" smtClean="0"/>
              <a:t>Tüm sebzeler </a:t>
            </a:r>
          </a:p>
        </p:txBody>
      </p:sp>
      <p:pic>
        <p:nvPicPr>
          <p:cNvPr id="25603" name="Resi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24450" y="4151313"/>
            <a:ext cx="1463675"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Resim 9"/>
          <p:cNvPicPr>
            <a:picLocks noChangeAspect="1"/>
          </p:cNvPicPr>
          <p:nvPr/>
        </p:nvPicPr>
        <p:blipFill>
          <a:blip r:embed="rId3">
            <a:extLst>
              <a:ext uri="{28A0092B-C50C-407E-A947-70E740481C1C}">
                <a14:useLocalDpi xmlns:a14="http://schemas.microsoft.com/office/drawing/2010/main" val="0"/>
              </a:ext>
            </a:extLst>
          </a:blip>
          <a:srcRect l="5461" t="6950" r="5461" b="13251"/>
          <a:stretch>
            <a:fillRect/>
          </a:stretch>
        </p:blipFill>
        <p:spPr bwMode="auto">
          <a:xfrm>
            <a:off x="6075363" y="5729288"/>
            <a:ext cx="10255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Resim 8"/>
          <p:cNvPicPr>
            <a:picLocks noChangeAspect="1"/>
          </p:cNvPicPr>
          <p:nvPr/>
        </p:nvPicPr>
        <p:blipFill>
          <a:blip r:embed="rId4">
            <a:extLst>
              <a:ext uri="{28A0092B-C50C-407E-A947-70E740481C1C}">
                <a14:useLocalDpi xmlns:a14="http://schemas.microsoft.com/office/drawing/2010/main" val="0"/>
              </a:ext>
            </a:extLst>
          </a:blip>
          <a:srcRect l="6377" t="4851" r="6377" b="8000"/>
          <a:stretch>
            <a:fillRect/>
          </a:stretch>
        </p:blipFill>
        <p:spPr bwMode="auto">
          <a:xfrm>
            <a:off x="6869113" y="1044575"/>
            <a:ext cx="1497012"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Resim 7"/>
          <p:cNvPicPr>
            <a:picLocks noChangeAspect="1"/>
          </p:cNvPicPr>
          <p:nvPr/>
        </p:nvPicPr>
        <p:blipFill>
          <a:blip r:embed="rId5">
            <a:extLst>
              <a:ext uri="{28A0092B-C50C-407E-A947-70E740481C1C}">
                <a14:useLocalDpi xmlns:a14="http://schemas.microsoft.com/office/drawing/2010/main" val="0"/>
              </a:ext>
            </a:extLst>
          </a:blip>
          <a:srcRect l="10713" t="6358" r="9911" b="12460"/>
          <a:stretch>
            <a:fillRect/>
          </a:stretch>
        </p:blipFill>
        <p:spPr bwMode="auto">
          <a:xfrm>
            <a:off x="7134225" y="3060700"/>
            <a:ext cx="189388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Resim 6"/>
          <p:cNvPicPr>
            <a:picLocks noChangeAspect="1"/>
          </p:cNvPicPr>
          <p:nvPr/>
        </p:nvPicPr>
        <p:blipFill>
          <a:blip r:embed="rId6">
            <a:extLst>
              <a:ext uri="{28A0092B-C50C-407E-A947-70E740481C1C}">
                <a14:useLocalDpi xmlns:a14="http://schemas.microsoft.com/office/drawing/2010/main" val="0"/>
              </a:ext>
            </a:extLst>
          </a:blip>
          <a:srcRect l="9962" t="10568" r="8340" b="10439"/>
          <a:stretch>
            <a:fillRect/>
          </a:stretch>
        </p:blipFill>
        <p:spPr bwMode="auto">
          <a:xfrm>
            <a:off x="7597775" y="5030788"/>
            <a:ext cx="13668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Unvan 1"/>
          <p:cNvSpPr>
            <a:spLocks noGrp="1"/>
          </p:cNvSpPr>
          <p:nvPr>
            <p:ph type="title"/>
          </p:nvPr>
        </p:nvSpPr>
        <p:spPr>
          <a:xfrm>
            <a:off x="457200" y="115888"/>
            <a:ext cx="8229600" cy="928687"/>
          </a:xfrm>
        </p:spPr>
        <p:txBody>
          <a:bodyPr>
            <a:normAutofit/>
          </a:bodyPr>
          <a:lstStyle/>
          <a:p>
            <a:pPr algn="ctr">
              <a:spcBef>
                <a:spcPts val="375"/>
              </a:spcBef>
              <a:buSzPct val="85000"/>
              <a:defRPr/>
            </a:pPr>
            <a:r>
              <a:rPr lang="tr-TR" altLang="tr-TR" sz="4000" dirty="0">
                <a:solidFill>
                  <a:srgbClr val="00B050"/>
                </a:solidFill>
                <a:latin typeface="+mn-lt"/>
              </a:rPr>
              <a:t>3. S</a:t>
            </a:r>
            <a:r>
              <a:rPr lang="tr-TR" altLang="tr-TR" sz="4000" dirty="0" smtClean="0">
                <a:solidFill>
                  <a:srgbClr val="00B050"/>
                </a:solidFill>
                <a:latin typeface="+mn-lt"/>
              </a:rPr>
              <a:t>ebzeler </a:t>
            </a:r>
            <a:r>
              <a:rPr lang="tr-TR" altLang="tr-TR" sz="4000" dirty="0">
                <a:solidFill>
                  <a:srgbClr val="00B050"/>
                </a:solidFill>
                <a:latin typeface="+mn-lt"/>
              </a:rPr>
              <a:t>grubu</a:t>
            </a:r>
          </a:p>
        </p:txBody>
      </p:sp>
      <p:pic>
        <p:nvPicPr>
          <p:cNvPr id="25609" name="Picture 2" descr="gÃ¼len yÃ¼z emoji ile ilgili gÃ¶rsel sonuc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3450" y="1306513"/>
            <a:ext cx="5048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Resim 4"/>
          <p:cNvPicPr>
            <a:picLocks noChangeAspect="1"/>
          </p:cNvPicPr>
          <p:nvPr/>
        </p:nvPicPr>
        <p:blipFill>
          <a:blip r:embed="rId8">
            <a:extLst>
              <a:ext uri="{28A0092B-C50C-407E-A947-70E740481C1C}">
                <a14:useLocalDpi xmlns:a14="http://schemas.microsoft.com/office/drawing/2010/main" val="0"/>
              </a:ext>
            </a:extLst>
          </a:blip>
          <a:srcRect l="7784" t="18752" r="6612" b="15346"/>
          <a:stretch>
            <a:fillRect/>
          </a:stretch>
        </p:blipFill>
        <p:spPr bwMode="auto">
          <a:xfrm>
            <a:off x="7248525" y="6067425"/>
            <a:ext cx="8318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Resim 5"/>
          <p:cNvPicPr>
            <a:picLocks noChangeAspect="1"/>
          </p:cNvPicPr>
          <p:nvPr/>
        </p:nvPicPr>
        <p:blipFill>
          <a:blip r:embed="rId9">
            <a:extLst>
              <a:ext uri="{28A0092B-C50C-407E-A947-70E740481C1C}">
                <a14:useLocalDpi xmlns:a14="http://schemas.microsoft.com/office/drawing/2010/main" val="0"/>
              </a:ext>
            </a:extLst>
          </a:blip>
          <a:srcRect l="5858" t="25282" r="9332" b="11966"/>
          <a:stretch>
            <a:fillRect/>
          </a:stretch>
        </p:blipFill>
        <p:spPr bwMode="auto">
          <a:xfrm rot="1503252">
            <a:off x="4791075" y="3192463"/>
            <a:ext cx="19812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Resim 10"/>
          <p:cNvPicPr>
            <a:picLocks noChangeAspect="1"/>
          </p:cNvPicPr>
          <p:nvPr/>
        </p:nvPicPr>
        <p:blipFill>
          <a:blip r:embed="rId10">
            <a:extLst>
              <a:ext uri="{28A0092B-C50C-407E-A947-70E740481C1C}">
                <a14:useLocalDpi xmlns:a14="http://schemas.microsoft.com/office/drawing/2010/main" val="0"/>
              </a:ext>
            </a:extLst>
          </a:blip>
          <a:srcRect l="8353" t="3123" r="10062" b="7970"/>
          <a:stretch>
            <a:fillRect/>
          </a:stretch>
        </p:blipFill>
        <p:spPr bwMode="auto">
          <a:xfrm>
            <a:off x="6483350" y="2251075"/>
            <a:ext cx="9921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Resim 11"/>
          <p:cNvPicPr>
            <a:picLocks noChangeAspect="1"/>
          </p:cNvPicPr>
          <p:nvPr/>
        </p:nvPicPr>
        <p:blipFill>
          <a:blip r:embed="rId11">
            <a:extLst>
              <a:ext uri="{28A0092B-C50C-407E-A947-70E740481C1C}">
                <a14:useLocalDpi xmlns:a14="http://schemas.microsoft.com/office/drawing/2010/main" val="0"/>
              </a:ext>
            </a:extLst>
          </a:blip>
          <a:srcRect l="9276" t="4851" r="6677" b="5901"/>
          <a:stretch>
            <a:fillRect/>
          </a:stretch>
        </p:blipFill>
        <p:spPr bwMode="auto">
          <a:xfrm>
            <a:off x="4519613" y="1052736"/>
            <a:ext cx="1963737"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Resim 12"/>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049713" y="5540375"/>
            <a:ext cx="1952625"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İçerik Yer Tutucusu 2"/>
          <p:cNvSpPr txBox="1">
            <a:spLocks/>
          </p:cNvSpPr>
          <p:nvPr/>
        </p:nvSpPr>
        <p:spPr bwMode="auto">
          <a:xfrm>
            <a:off x="247650" y="2443170"/>
            <a:ext cx="4389438" cy="3133501"/>
          </a:xfrm>
          <a:prstGeom prst="rect">
            <a:avLst/>
          </a:prstGeom>
          <a:noFill/>
          <a:ln w="127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tr-TR" i="1" dirty="0" smtClean="0">
                <a:solidFill>
                  <a:srgbClr val="00B050"/>
                </a:solidFill>
              </a:rPr>
              <a:t>Bileşimlerinin önemli bir kısmı sudur</a:t>
            </a:r>
          </a:p>
          <a:p>
            <a:pPr>
              <a:defRPr/>
            </a:pPr>
            <a:r>
              <a:rPr lang="tr-TR" i="1" dirty="0" smtClean="0">
                <a:solidFill>
                  <a:srgbClr val="00B050"/>
                </a:solidFill>
              </a:rPr>
              <a:t>Mineraller ve vitaminler bakımından zengindir </a:t>
            </a:r>
          </a:p>
          <a:p>
            <a:pPr lvl="1">
              <a:defRPr/>
            </a:pPr>
            <a:r>
              <a:rPr lang="tr-TR" i="1" dirty="0" smtClean="0">
                <a:solidFill>
                  <a:srgbClr val="00B050"/>
                </a:solidFill>
              </a:rPr>
              <a:t>özellikle folat (folik asit)</a:t>
            </a:r>
          </a:p>
          <a:p>
            <a:pPr lvl="1">
              <a:defRPr/>
            </a:pPr>
            <a:r>
              <a:rPr lang="tr-TR" i="1" dirty="0" smtClean="0">
                <a:solidFill>
                  <a:srgbClr val="00B050"/>
                </a:solidFill>
              </a:rPr>
              <a:t>A vitaminin ön ögesi olan beta-karoten</a:t>
            </a:r>
          </a:p>
          <a:p>
            <a:pPr lvl="1">
              <a:defRPr/>
            </a:pPr>
            <a:r>
              <a:rPr lang="tr-TR" i="1" dirty="0" smtClean="0">
                <a:solidFill>
                  <a:srgbClr val="00B050"/>
                </a:solidFill>
              </a:rPr>
              <a:t>E, C, B</a:t>
            </a:r>
            <a:r>
              <a:rPr lang="tr-TR" i="1" baseline="-25000" dirty="0" smtClean="0">
                <a:solidFill>
                  <a:srgbClr val="00B050"/>
                </a:solidFill>
              </a:rPr>
              <a:t>2</a:t>
            </a:r>
            <a:r>
              <a:rPr lang="tr-TR" i="1" dirty="0" smtClean="0">
                <a:solidFill>
                  <a:srgbClr val="00B050"/>
                </a:solidFill>
              </a:rPr>
              <a:t> vitamini</a:t>
            </a:r>
          </a:p>
          <a:p>
            <a:pPr lvl="1">
              <a:defRPr/>
            </a:pPr>
            <a:r>
              <a:rPr lang="tr-TR" i="1" dirty="0" smtClean="0">
                <a:solidFill>
                  <a:srgbClr val="00B050"/>
                </a:solidFill>
              </a:rPr>
              <a:t>kalsiyum, potasyum, demir, magnezyum</a:t>
            </a:r>
          </a:p>
          <a:p>
            <a:pPr>
              <a:defRPr/>
            </a:pPr>
            <a:r>
              <a:rPr lang="tr-TR" i="1" dirty="0" smtClean="0">
                <a:solidFill>
                  <a:srgbClr val="00B050"/>
                </a:solidFill>
              </a:rPr>
              <a:t>Posa ve diğer antioksidan özellikte olan bileşiklerden zengindir</a:t>
            </a:r>
            <a:endParaRPr lang="tr-TR" i="1" dirty="0">
              <a:solidFill>
                <a:srgbClr val="00B050"/>
              </a:solidFill>
            </a:endParaRPr>
          </a:p>
        </p:txBody>
      </p:sp>
      <p:pic>
        <p:nvPicPr>
          <p:cNvPr id="25616" name="Resim 16"/>
          <p:cNvPicPr>
            <a:picLocks noChangeAspect="1"/>
          </p:cNvPicPr>
          <p:nvPr/>
        </p:nvPicPr>
        <p:blipFill>
          <a:blip r:embed="rId13">
            <a:extLst>
              <a:ext uri="{28A0092B-C50C-407E-A947-70E740481C1C}">
                <a14:useLocalDpi xmlns:a14="http://schemas.microsoft.com/office/drawing/2010/main" val="0"/>
              </a:ext>
            </a:extLst>
          </a:blip>
          <a:srcRect l="-2" t="38274" r="41701"/>
          <a:stretch>
            <a:fillRect/>
          </a:stretch>
        </p:blipFill>
        <p:spPr bwMode="auto">
          <a:xfrm>
            <a:off x="7854950" y="1785938"/>
            <a:ext cx="1217613"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Resim 17"/>
          <p:cNvPicPr>
            <a:picLocks noChangeAspect="1"/>
          </p:cNvPicPr>
          <p:nvPr/>
        </p:nvPicPr>
        <p:blipFill rotWithShape="1">
          <a:blip r:embed="rId14" cstate="print">
            <a:extLst>
              <a:ext uri="{28A0092B-C50C-407E-A947-70E740481C1C}">
                <a14:useLocalDpi xmlns:a14="http://schemas.microsoft.com/office/drawing/2010/main" val="0"/>
              </a:ext>
            </a:extLst>
          </a:blip>
          <a:srcRect t="3813" r="3248" b="13788"/>
          <a:stretch/>
        </p:blipFill>
        <p:spPr>
          <a:xfrm>
            <a:off x="35496" y="6282000"/>
            <a:ext cx="2490460" cy="576000"/>
          </a:xfrm>
          <a:prstGeom prst="rect">
            <a:avLst/>
          </a:prstGeom>
        </p:spPr>
      </p:pic>
    </p:spTree>
    <p:extLst>
      <p:ext uri="{BB962C8B-B14F-4D97-AF65-F5344CB8AC3E}">
        <p14:creationId xmlns:p14="http://schemas.microsoft.com/office/powerpoint/2010/main" val="38349655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Resim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947339">
            <a:off x="4887913" y="1027113"/>
            <a:ext cx="30480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İçerik Yer Tutucusu 2"/>
          <p:cNvSpPr>
            <a:spLocks noGrp="1"/>
          </p:cNvSpPr>
          <p:nvPr>
            <p:ph idx="1"/>
          </p:nvPr>
        </p:nvSpPr>
        <p:spPr>
          <a:xfrm>
            <a:off x="457200" y="1379538"/>
            <a:ext cx="8229600" cy="4746625"/>
          </a:xfrm>
        </p:spPr>
        <p:txBody>
          <a:bodyPr/>
          <a:lstStyle/>
          <a:p>
            <a:pPr marL="0" indent="0">
              <a:buFont typeface="Arial" panose="020B0604020202020204" pitchFamily="34" charset="0"/>
              <a:buNone/>
            </a:pPr>
            <a:r>
              <a:rPr lang="tr-TR" altLang="tr-TR" sz="2400" smtClean="0"/>
              <a:t>Tüm meyveler </a:t>
            </a:r>
          </a:p>
        </p:txBody>
      </p:sp>
      <p:pic>
        <p:nvPicPr>
          <p:cNvPr id="26628" name="Resim 6"/>
          <p:cNvPicPr>
            <a:picLocks noChangeAspect="1"/>
          </p:cNvPicPr>
          <p:nvPr/>
        </p:nvPicPr>
        <p:blipFill>
          <a:blip r:embed="rId3" cstate="print">
            <a:extLst>
              <a:ext uri="{28A0092B-C50C-407E-A947-70E740481C1C}">
                <a14:useLocalDpi xmlns:a14="http://schemas.microsoft.com/office/drawing/2010/main" val="0"/>
              </a:ext>
            </a:extLst>
          </a:blip>
          <a:srcRect l="18037" t="17284" r="17500" b="17955"/>
          <a:stretch>
            <a:fillRect/>
          </a:stretch>
        </p:blipFill>
        <p:spPr bwMode="auto">
          <a:xfrm>
            <a:off x="6897687" y="4398280"/>
            <a:ext cx="1882775" cy="1512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Resim 8"/>
          <p:cNvPicPr>
            <a:picLocks noChangeAspect="1"/>
          </p:cNvPicPr>
          <p:nvPr/>
        </p:nvPicPr>
        <p:blipFill>
          <a:blip r:embed="rId4">
            <a:extLst>
              <a:ext uri="{28A0092B-C50C-407E-A947-70E740481C1C}">
                <a14:useLocalDpi xmlns:a14="http://schemas.microsoft.com/office/drawing/2010/main" val="0"/>
              </a:ext>
            </a:extLst>
          </a:blip>
          <a:srcRect l="12199" t="6024" r="14563" b="6024"/>
          <a:stretch>
            <a:fillRect/>
          </a:stretch>
        </p:blipFill>
        <p:spPr bwMode="auto">
          <a:xfrm>
            <a:off x="3468688" y="5476875"/>
            <a:ext cx="11906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Resim 9"/>
          <p:cNvPicPr>
            <a:picLocks noChangeAspect="1"/>
          </p:cNvPicPr>
          <p:nvPr/>
        </p:nvPicPr>
        <p:blipFill>
          <a:blip r:embed="rId5" cstate="print">
            <a:extLst>
              <a:ext uri="{28A0092B-C50C-407E-A947-70E740481C1C}">
                <a14:useLocalDpi xmlns:a14="http://schemas.microsoft.com/office/drawing/2010/main" val="0"/>
              </a:ext>
            </a:extLst>
          </a:blip>
          <a:srcRect l="12199" t="9911" r="7475" b="9911"/>
          <a:stretch>
            <a:fillRect/>
          </a:stretch>
        </p:blipFill>
        <p:spPr bwMode="auto">
          <a:xfrm>
            <a:off x="4997450" y="3182939"/>
            <a:ext cx="1903413" cy="156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Resim 5"/>
          <p:cNvPicPr>
            <a:picLocks noChangeAspect="1"/>
          </p:cNvPicPr>
          <p:nvPr/>
        </p:nvPicPr>
        <p:blipFill>
          <a:blip r:embed="rId6" cstate="print">
            <a:extLst>
              <a:ext uri="{28A0092B-C50C-407E-A947-70E740481C1C}">
                <a14:useLocalDpi xmlns:a14="http://schemas.microsoft.com/office/drawing/2010/main" val="0"/>
              </a:ext>
            </a:extLst>
          </a:blip>
          <a:srcRect l="19574" t="14542" r="21706" b="13087"/>
          <a:stretch>
            <a:fillRect/>
          </a:stretch>
        </p:blipFill>
        <p:spPr bwMode="auto">
          <a:xfrm>
            <a:off x="4927600" y="5551488"/>
            <a:ext cx="10810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Unvan 1"/>
          <p:cNvSpPr>
            <a:spLocks noGrp="1"/>
          </p:cNvSpPr>
          <p:nvPr>
            <p:ph type="title"/>
          </p:nvPr>
        </p:nvSpPr>
        <p:spPr>
          <a:xfrm>
            <a:off x="457200" y="115888"/>
            <a:ext cx="8229600" cy="919162"/>
          </a:xfrm>
        </p:spPr>
        <p:txBody>
          <a:bodyPr>
            <a:normAutofit/>
          </a:bodyPr>
          <a:lstStyle/>
          <a:p>
            <a:pPr algn="ctr">
              <a:spcBef>
                <a:spcPts val="375"/>
              </a:spcBef>
              <a:buSzPct val="85000"/>
              <a:defRPr/>
            </a:pPr>
            <a:r>
              <a:rPr lang="tr-TR" altLang="tr-TR" sz="4000" dirty="0">
                <a:solidFill>
                  <a:srgbClr val="FF00FF"/>
                </a:solidFill>
                <a:latin typeface="+mn-lt"/>
              </a:rPr>
              <a:t>4. M</a:t>
            </a:r>
            <a:r>
              <a:rPr lang="tr-TR" altLang="tr-TR" sz="4000" dirty="0" smtClean="0">
                <a:solidFill>
                  <a:srgbClr val="FF00FF"/>
                </a:solidFill>
                <a:latin typeface="+mn-lt"/>
              </a:rPr>
              <a:t>eyveler </a:t>
            </a:r>
            <a:r>
              <a:rPr lang="tr-TR" altLang="tr-TR" sz="4000" dirty="0">
                <a:solidFill>
                  <a:srgbClr val="FF00FF"/>
                </a:solidFill>
                <a:latin typeface="+mn-lt"/>
              </a:rPr>
              <a:t>grubu</a:t>
            </a:r>
          </a:p>
        </p:txBody>
      </p:sp>
      <p:pic>
        <p:nvPicPr>
          <p:cNvPr id="26633" name="Picture 2" descr="gÃ¼len yÃ¼z emoji ile ilgili gÃ¶rsel sonuc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6650" y="1306513"/>
            <a:ext cx="5032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İçerik Yer Tutucusu 2"/>
          <p:cNvSpPr txBox="1">
            <a:spLocks/>
          </p:cNvSpPr>
          <p:nvPr/>
        </p:nvSpPr>
        <p:spPr bwMode="auto">
          <a:xfrm>
            <a:off x="231775" y="2225675"/>
            <a:ext cx="4540250" cy="2928938"/>
          </a:xfrm>
          <a:prstGeom prst="rect">
            <a:avLst/>
          </a:prstGeom>
          <a:noFill/>
          <a:ln w="127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tr-TR" i="1" dirty="0" smtClean="0">
                <a:solidFill>
                  <a:srgbClr val="FF00FF"/>
                </a:solidFill>
              </a:rPr>
              <a:t>Bileşimlerinin önemli bir kısmı sudur</a:t>
            </a:r>
          </a:p>
          <a:p>
            <a:pPr>
              <a:defRPr/>
            </a:pPr>
            <a:r>
              <a:rPr lang="tr-TR" i="1" dirty="0" smtClean="0">
                <a:solidFill>
                  <a:srgbClr val="FF00FF"/>
                </a:solidFill>
              </a:rPr>
              <a:t>Mineraller ve vitaminler bakımından zengindir </a:t>
            </a:r>
          </a:p>
          <a:p>
            <a:pPr lvl="1">
              <a:defRPr/>
            </a:pPr>
            <a:r>
              <a:rPr lang="tr-TR" i="1" dirty="0" smtClean="0">
                <a:solidFill>
                  <a:srgbClr val="FF00FF"/>
                </a:solidFill>
              </a:rPr>
              <a:t>özellikle folat (folik asit)</a:t>
            </a:r>
          </a:p>
          <a:p>
            <a:pPr lvl="1">
              <a:defRPr/>
            </a:pPr>
            <a:r>
              <a:rPr lang="tr-TR" i="1" dirty="0" smtClean="0">
                <a:solidFill>
                  <a:srgbClr val="FF00FF"/>
                </a:solidFill>
              </a:rPr>
              <a:t>A vitaminin ön ögesi olan beta-karoten</a:t>
            </a:r>
          </a:p>
          <a:p>
            <a:pPr lvl="1">
              <a:defRPr/>
            </a:pPr>
            <a:r>
              <a:rPr lang="tr-TR" i="1" dirty="0" smtClean="0">
                <a:solidFill>
                  <a:srgbClr val="FF00FF"/>
                </a:solidFill>
              </a:rPr>
              <a:t>E, C, B</a:t>
            </a:r>
            <a:r>
              <a:rPr lang="tr-TR" i="1" baseline="-25000" dirty="0" smtClean="0">
                <a:solidFill>
                  <a:srgbClr val="FF00FF"/>
                </a:solidFill>
              </a:rPr>
              <a:t>2</a:t>
            </a:r>
            <a:r>
              <a:rPr lang="tr-TR" i="1" dirty="0" smtClean="0">
                <a:solidFill>
                  <a:srgbClr val="FF00FF"/>
                </a:solidFill>
              </a:rPr>
              <a:t> vitamini</a:t>
            </a:r>
          </a:p>
          <a:p>
            <a:pPr lvl="1">
              <a:defRPr/>
            </a:pPr>
            <a:r>
              <a:rPr lang="tr-TR" i="1" dirty="0" smtClean="0">
                <a:solidFill>
                  <a:srgbClr val="FF00FF"/>
                </a:solidFill>
              </a:rPr>
              <a:t>kalsiyum, potasyum, demir, magnezyum</a:t>
            </a:r>
          </a:p>
          <a:p>
            <a:pPr>
              <a:defRPr/>
            </a:pPr>
            <a:r>
              <a:rPr lang="tr-TR" i="1" dirty="0" smtClean="0">
                <a:solidFill>
                  <a:srgbClr val="FF00FF"/>
                </a:solidFill>
              </a:rPr>
              <a:t>Posa ve diğer antioksidan özellikte olan bileşiklerden zengindir</a:t>
            </a:r>
            <a:endParaRPr lang="tr-TR" i="1" dirty="0">
              <a:solidFill>
                <a:srgbClr val="FF00FF"/>
              </a:solidFill>
            </a:endParaRPr>
          </a:p>
        </p:txBody>
      </p:sp>
      <p:pic>
        <p:nvPicPr>
          <p:cNvPr id="26635" name="Resim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38375" y="5961063"/>
            <a:ext cx="955675"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Resim 4"/>
          <p:cNvPicPr>
            <a:picLocks noChangeAspect="1"/>
          </p:cNvPicPr>
          <p:nvPr/>
        </p:nvPicPr>
        <p:blipFill>
          <a:blip r:embed="rId9" cstate="print">
            <a:extLst>
              <a:ext uri="{28A0092B-C50C-407E-A947-70E740481C1C}">
                <a14:useLocalDpi xmlns:a14="http://schemas.microsoft.com/office/drawing/2010/main" val="0"/>
              </a:ext>
            </a:extLst>
          </a:blip>
          <a:srcRect l="4231" t="2161" r="4684" b="6757"/>
          <a:stretch>
            <a:fillRect/>
          </a:stretch>
        </p:blipFill>
        <p:spPr bwMode="auto">
          <a:xfrm>
            <a:off x="7085366" y="2565400"/>
            <a:ext cx="1617662"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Resim 3"/>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80313" y="284163"/>
            <a:ext cx="1520825"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Resim 10"/>
          <p:cNvPicPr>
            <a:picLocks noChangeAspect="1"/>
          </p:cNvPicPr>
          <p:nvPr/>
        </p:nvPicPr>
        <p:blipFill>
          <a:blip r:embed="rId11">
            <a:extLst>
              <a:ext uri="{28A0092B-C50C-407E-A947-70E740481C1C}">
                <a14:useLocalDpi xmlns:a14="http://schemas.microsoft.com/office/drawing/2010/main" val="0"/>
              </a:ext>
            </a:extLst>
          </a:blip>
          <a:srcRect l="7475" t="9267" r="7475" b="9267"/>
          <a:stretch>
            <a:fillRect/>
          </a:stretch>
        </p:blipFill>
        <p:spPr bwMode="auto">
          <a:xfrm>
            <a:off x="363538" y="5772150"/>
            <a:ext cx="1855787"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Resim 15"/>
          <p:cNvPicPr>
            <a:picLocks noChangeAspect="1"/>
          </p:cNvPicPr>
          <p:nvPr/>
        </p:nvPicPr>
        <p:blipFill rotWithShape="1">
          <a:blip r:embed="rId12" cstate="print">
            <a:extLst>
              <a:ext uri="{28A0092B-C50C-407E-A947-70E740481C1C}">
                <a14:useLocalDpi xmlns:a14="http://schemas.microsoft.com/office/drawing/2010/main" val="0"/>
              </a:ext>
            </a:extLst>
          </a:blip>
          <a:srcRect t="3813" r="3248" b="13788"/>
          <a:stretch/>
        </p:blipFill>
        <p:spPr>
          <a:xfrm>
            <a:off x="6618044" y="6282000"/>
            <a:ext cx="2490460" cy="576000"/>
          </a:xfrm>
          <a:prstGeom prst="rect">
            <a:avLst/>
          </a:prstGeom>
        </p:spPr>
      </p:pic>
    </p:spTree>
    <p:extLst>
      <p:ext uri="{BB962C8B-B14F-4D97-AF65-F5344CB8AC3E}">
        <p14:creationId xmlns:p14="http://schemas.microsoft.com/office/powerpoint/2010/main" val="14386082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60875" y="1068388"/>
            <a:ext cx="3260725"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bulgur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66176">
            <a:off x="5464740" y="4725638"/>
            <a:ext cx="2352069" cy="1323039"/>
          </a:xfrm>
          <a:prstGeom prst="ellipse">
            <a:avLst/>
          </a:prstGeom>
          <a:noFill/>
          <a:extLst>
            <a:ext uri="{909E8E84-426E-40DD-AFC4-6F175D3DCCD1}">
              <a14:hiddenFill xmlns:a14="http://schemas.microsoft.com/office/drawing/2010/main">
                <a:solidFill>
                  <a:srgbClr val="FFFFFF"/>
                </a:solidFill>
              </a14:hiddenFill>
            </a:ext>
          </a:extLst>
        </p:spPr>
      </p:pic>
      <p:pic>
        <p:nvPicPr>
          <p:cNvPr id="27652" name="Resim 3"/>
          <p:cNvPicPr>
            <a:picLocks noChangeAspect="1"/>
          </p:cNvPicPr>
          <p:nvPr/>
        </p:nvPicPr>
        <p:blipFill>
          <a:blip r:embed="rId4">
            <a:extLst>
              <a:ext uri="{28A0092B-C50C-407E-A947-70E740481C1C}">
                <a14:useLocalDpi xmlns:a14="http://schemas.microsoft.com/office/drawing/2010/main" val="0"/>
              </a:ext>
            </a:extLst>
          </a:blip>
          <a:srcRect l="5092" t="20187" r="3957" b="14598"/>
          <a:stretch>
            <a:fillRect/>
          </a:stretch>
        </p:blipFill>
        <p:spPr bwMode="auto">
          <a:xfrm>
            <a:off x="5945188" y="3400425"/>
            <a:ext cx="1700212"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Unvan 1"/>
          <p:cNvSpPr>
            <a:spLocks noGrp="1"/>
          </p:cNvSpPr>
          <p:nvPr>
            <p:ph type="title"/>
          </p:nvPr>
        </p:nvSpPr>
        <p:spPr>
          <a:xfrm>
            <a:off x="457200" y="115888"/>
            <a:ext cx="8229600" cy="895350"/>
          </a:xfrm>
        </p:spPr>
        <p:txBody>
          <a:bodyPr>
            <a:normAutofit/>
          </a:bodyPr>
          <a:lstStyle/>
          <a:p>
            <a:pPr algn="ctr">
              <a:spcBef>
                <a:spcPts val="375"/>
              </a:spcBef>
              <a:buSzPct val="85000"/>
              <a:defRPr/>
            </a:pPr>
            <a:r>
              <a:rPr lang="tr-TR" altLang="tr-TR" sz="4000" dirty="0">
                <a:solidFill>
                  <a:schemeClr val="accent6"/>
                </a:solidFill>
                <a:latin typeface="+mn-lt"/>
              </a:rPr>
              <a:t>5. Ekmek ve tahıllar </a:t>
            </a:r>
            <a:r>
              <a:rPr lang="tr-TR" altLang="tr-TR" sz="4000" dirty="0" smtClean="0">
                <a:solidFill>
                  <a:schemeClr val="accent6"/>
                </a:solidFill>
                <a:latin typeface="+mn-lt"/>
              </a:rPr>
              <a:t>grubu</a:t>
            </a:r>
            <a:endParaRPr lang="tr-TR" altLang="tr-TR" sz="4000" dirty="0">
              <a:solidFill>
                <a:schemeClr val="accent6"/>
              </a:solidFill>
              <a:latin typeface="+mn-lt"/>
            </a:endParaRPr>
          </a:p>
        </p:txBody>
      </p:sp>
      <p:sp>
        <p:nvSpPr>
          <p:cNvPr id="27654" name="İçerik Yer Tutucusu 2"/>
          <p:cNvSpPr>
            <a:spLocks noGrp="1"/>
          </p:cNvSpPr>
          <p:nvPr>
            <p:ph idx="1"/>
          </p:nvPr>
        </p:nvSpPr>
        <p:spPr>
          <a:xfrm>
            <a:off x="457200" y="1341438"/>
            <a:ext cx="5410200" cy="1943100"/>
          </a:xfrm>
        </p:spPr>
        <p:txBody>
          <a:bodyPr>
            <a:normAutofit lnSpcReduction="10000"/>
          </a:bodyPr>
          <a:lstStyle/>
          <a:p>
            <a:r>
              <a:rPr lang="tr-TR" altLang="tr-TR" sz="2400" smtClean="0"/>
              <a:t>Ekmekler</a:t>
            </a:r>
          </a:p>
          <a:p>
            <a:r>
              <a:rPr lang="tr-TR" altLang="tr-TR" sz="2400" smtClean="0"/>
              <a:t>Tahıllar </a:t>
            </a:r>
          </a:p>
          <a:p>
            <a:pPr lvl="1"/>
            <a:r>
              <a:rPr lang="tr-TR" altLang="tr-TR" sz="2000" smtClean="0"/>
              <a:t>Bulgur, pirinç, yulaf, arpa vb.</a:t>
            </a:r>
          </a:p>
          <a:p>
            <a:pPr lvl="1"/>
            <a:r>
              <a:rPr lang="tr-TR" altLang="tr-TR" sz="2000" smtClean="0"/>
              <a:t>Makarna, erişte, kuskus vb.</a:t>
            </a:r>
          </a:p>
          <a:p>
            <a:pPr lvl="1"/>
            <a:r>
              <a:rPr lang="tr-TR" altLang="tr-TR" sz="2000" smtClean="0"/>
              <a:t>Kahvaltılık tahıllar</a:t>
            </a:r>
          </a:p>
        </p:txBody>
      </p:sp>
      <p:pic>
        <p:nvPicPr>
          <p:cNvPr id="27655" name="Resim 8"/>
          <p:cNvPicPr>
            <a:picLocks noChangeAspect="1"/>
          </p:cNvPicPr>
          <p:nvPr/>
        </p:nvPicPr>
        <p:blipFill>
          <a:blip r:embed="rId5">
            <a:extLst>
              <a:ext uri="{28A0092B-C50C-407E-A947-70E740481C1C}">
                <a14:useLocalDpi xmlns:a14="http://schemas.microsoft.com/office/drawing/2010/main" val="0"/>
              </a:ext>
            </a:extLst>
          </a:blip>
          <a:srcRect l="47536"/>
          <a:stretch>
            <a:fillRect/>
          </a:stretch>
        </p:blipFill>
        <p:spPr bwMode="auto">
          <a:xfrm>
            <a:off x="7721600" y="2997200"/>
            <a:ext cx="14224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İçerik Yer Tutucusu 2"/>
          <p:cNvSpPr txBox="1">
            <a:spLocks/>
          </p:cNvSpPr>
          <p:nvPr/>
        </p:nvSpPr>
        <p:spPr bwMode="auto">
          <a:xfrm>
            <a:off x="539750" y="3554413"/>
            <a:ext cx="4389438" cy="3114947"/>
          </a:xfrm>
          <a:prstGeom prst="rect">
            <a:avLst/>
          </a:prstGeom>
          <a:noFill/>
          <a:ln w="12700">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tr-TR" i="1" dirty="0" smtClean="0">
                <a:solidFill>
                  <a:srgbClr val="F79646"/>
                </a:solidFill>
              </a:rPr>
              <a:t>Karbonhidrat</a:t>
            </a:r>
          </a:p>
          <a:p>
            <a:pPr>
              <a:defRPr/>
            </a:pPr>
            <a:r>
              <a:rPr lang="tr-TR" i="1" dirty="0" smtClean="0">
                <a:solidFill>
                  <a:srgbClr val="F79646"/>
                </a:solidFill>
              </a:rPr>
              <a:t>Posa (lif)</a:t>
            </a:r>
          </a:p>
          <a:p>
            <a:pPr>
              <a:defRPr/>
            </a:pPr>
            <a:r>
              <a:rPr lang="tr-TR" i="1" dirty="0" smtClean="0">
                <a:solidFill>
                  <a:srgbClr val="F79646"/>
                </a:solidFill>
              </a:rPr>
              <a:t>E, B grubu vitaminler (B12 dışındakiler) zengindir</a:t>
            </a:r>
          </a:p>
          <a:p>
            <a:pPr>
              <a:defRPr/>
            </a:pPr>
            <a:r>
              <a:rPr lang="tr-TR" i="1" dirty="0" smtClean="0">
                <a:solidFill>
                  <a:srgbClr val="F79646"/>
                </a:solidFill>
              </a:rPr>
              <a:t>Özellikler B1 vitamini için iyi kaynaktır</a:t>
            </a:r>
          </a:p>
          <a:p>
            <a:pPr>
              <a:defRPr/>
            </a:pPr>
            <a:r>
              <a:rPr lang="tr-TR" i="1" dirty="0" smtClean="0">
                <a:solidFill>
                  <a:srgbClr val="F79646"/>
                </a:solidFill>
              </a:rPr>
              <a:t>Tam tahıllar rafine tahıllardan daha fazla diyet posası, vitamin ve mineral sağlar.</a:t>
            </a:r>
            <a:endParaRPr lang="tr-TR" i="1" dirty="0">
              <a:solidFill>
                <a:srgbClr val="F79646"/>
              </a:solidFill>
            </a:endParaRPr>
          </a:p>
        </p:txBody>
      </p:sp>
      <p:pic>
        <p:nvPicPr>
          <p:cNvPr id="10" name="Resim 9"/>
          <p:cNvPicPr>
            <a:picLocks noChangeAspect="1"/>
          </p:cNvPicPr>
          <p:nvPr/>
        </p:nvPicPr>
        <p:blipFill rotWithShape="1">
          <a:blip r:embed="rId6" cstate="print">
            <a:extLst>
              <a:ext uri="{28A0092B-C50C-407E-A947-70E740481C1C}">
                <a14:useLocalDpi xmlns:a14="http://schemas.microsoft.com/office/drawing/2010/main" val="0"/>
              </a:ext>
            </a:extLst>
          </a:blip>
          <a:srcRect t="3813" r="3248" b="13788"/>
          <a:stretch/>
        </p:blipFill>
        <p:spPr>
          <a:xfrm>
            <a:off x="6618044" y="6282000"/>
            <a:ext cx="2490460" cy="576000"/>
          </a:xfrm>
          <a:prstGeom prst="rect">
            <a:avLst/>
          </a:prstGeom>
        </p:spPr>
      </p:pic>
    </p:spTree>
    <p:extLst>
      <p:ext uri="{BB962C8B-B14F-4D97-AF65-F5344CB8AC3E}">
        <p14:creationId xmlns:p14="http://schemas.microsoft.com/office/powerpoint/2010/main" val="2963139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2498584"/>
            <a:ext cx="8640959" cy="3450696"/>
          </a:xfrm>
        </p:spPr>
        <p:txBody>
          <a:bodyPr/>
          <a:lstStyle/>
          <a:p>
            <a:r>
              <a:rPr lang="tr-TR" dirty="0"/>
              <a:t>Ergenlik dönemi birçok fiziksel değişimin yaşandığı, bu nedenle de beslenmenin en önemli olduğu dönemlerden biridir. Buna karşın, aynı zamanda en çok beslenme sorunu yaşanan dönemlerden biridir.</a:t>
            </a:r>
            <a:endParaRPr lang="tr-TR" dirty="0"/>
          </a:p>
        </p:txBody>
      </p:sp>
      <p:sp>
        <p:nvSpPr>
          <p:cNvPr id="3" name="Başlık 2"/>
          <p:cNvSpPr>
            <a:spLocks noGrp="1"/>
          </p:cNvSpPr>
          <p:nvPr>
            <p:ph type="title"/>
          </p:nvPr>
        </p:nvSpPr>
        <p:spPr/>
        <p:txBody>
          <a:bodyPr>
            <a:normAutofit fontScale="90000"/>
          </a:bodyPr>
          <a:lstStyle/>
          <a:p>
            <a:r>
              <a:rPr lang="tr-TR" b="1" dirty="0"/>
              <a:t>Ergenlikte Olası Beslenme Sorunları Nelerdir?</a:t>
            </a:r>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077071"/>
            <a:ext cx="5040560" cy="275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56161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2675466"/>
            <a:ext cx="7804389" cy="3849877"/>
          </a:xfrm>
        </p:spPr>
        <p:txBody>
          <a:bodyPr>
            <a:normAutofit fontScale="85000" lnSpcReduction="20000"/>
          </a:bodyPr>
          <a:lstStyle/>
          <a:p>
            <a:r>
              <a:rPr lang="tr-TR" dirty="0"/>
              <a:t>E</a:t>
            </a:r>
            <a:r>
              <a:rPr lang="tr-TR" dirty="0" smtClean="0"/>
              <a:t>rgenlik </a:t>
            </a:r>
            <a:r>
              <a:rPr lang="tr-TR" dirty="0"/>
              <a:t>dönemine özgü </a:t>
            </a:r>
            <a:r>
              <a:rPr lang="tr-TR" dirty="0" smtClean="0"/>
              <a:t>yanlış beslenme alışkanlıkları </a:t>
            </a:r>
            <a:r>
              <a:rPr lang="tr-TR" dirty="0"/>
              <a:t>içinde; </a:t>
            </a:r>
            <a:endParaRPr lang="tr-TR" dirty="0" smtClean="0"/>
          </a:p>
          <a:p>
            <a:pPr marL="0" indent="0">
              <a:buNone/>
            </a:pPr>
            <a:r>
              <a:rPr lang="tr-TR" dirty="0" smtClean="0"/>
              <a:t>   - öğün </a:t>
            </a:r>
            <a:r>
              <a:rPr lang="tr-TR" dirty="0"/>
              <a:t>atlamak, </a:t>
            </a:r>
            <a:endParaRPr lang="tr-TR" dirty="0" smtClean="0"/>
          </a:p>
          <a:p>
            <a:pPr marL="0" indent="0">
              <a:buNone/>
            </a:pPr>
            <a:r>
              <a:rPr lang="tr-TR" dirty="0" smtClean="0"/>
              <a:t>   - yemek </a:t>
            </a:r>
            <a:r>
              <a:rPr lang="tr-TR" dirty="0"/>
              <a:t>saatlerinin değişken olması, </a:t>
            </a:r>
            <a:endParaRPr lang="tr-TR" dirty="0" smtClean="0"/>
          </a:p>
          <a:p>
            <a:pPr marL="0" indent="0">
              <a:buNone/>
            </a:pPr>
            <a:r>
              <a:rPr lang="tr-TR" dirty="0" smtClean="0"/>
              <a:t>   - ayaküstü </a:t>
            </a:r>
            <a:r>
              <a:rPr lang="tr-TR" dirty="0"/>
              <a:t>sağlıksız ürünler tüketmek, </a:t>
            </a:r>
            <a:endParaRPr lang="tr-TR" dirty="0" smtClean="0"/>
          </a:p>
          <a:p>
            <a:pPr marL="0" indent="0">
              <a:buNone/>
            </a:pPr>
            <a:r>
              <a:rPr lang="tr-TR" dirty="0" smtClean="0"/>
              <a:t>   - şişmanlık </a:t>
            </a:r>
            <a:r>
              <a:rPr lang="tr-TR" dirty="0"/>
              <a:t>korkusu nedeniyle büyüme ve gelişme için gerekli besin öğelerinin alınmaması sayılabilir. </a:t>
            </a:r>
            <a:endParaRPr lang="tr-TR" dirty="0" smtClean="0"/>
          </a:p>
          <a:p>
            <a:pPr marL="0" indent="0">
              <a:buNone/>
            </a:pPr>
            <a:endParaRPr lang="tr-TR" dirty="0" smtClean="0"/>
          </a:p>
          <a:p>
            <a:r>
              <a:rPr lang="tr-TR" dirty="0" smtClean="0"/>
              <a:t>Ergenler </a:t>
            </a:r>
            <a:r>
              <a:rPr lang="tr-TR" dirty="0"/>
              <a:t>genellikle yeterli sebze ve meyve tüketmemektedirler. </a:t>
            </a:r>
            <a:endParaRPr lang="tr-TR" dirty="0" smtClean="0"/>
          </a:p>
          <a:p>
            <a:r>
              <a:rPr lang="tr-TR" dirty="0" smtClean="0"/>
              <a:t>Bu </a:t>
            </a:r>
            <a:r>
              <a:rPr lang="tr-TR" dirty="0"/>
              <a:t>yaş grubunda işlenmemiş tahıl ürünlerinin alımı sınırlı bulunmaktadır. </a:t>
            </a:r>
            <a:endParaRPr lang="tr-TR" dirty="0" smtClean="0"/>
          </a:p>
          <a:p>
            <a:r>
              <a:rPr lang="tr-TR" dirty="0" smtClean="0"/>
              <a:t>Ergenler </a:t>
            </a:r>
            <a:r>
              <a:rPr lang="tr-TR" dirty="0"/>
              <a:t>sütten çok meşrubat tüketmektedirler. </a:t>
            </a:r>
            <a:endParaRPr lang="tr-TR" dirty="0" smtClean="0"/>
          </a:p>
          <a:p>
            <a:r>
              <a:rPr lang="tr-TR" dirty="0" smtClean="0"/>
              <a:t>Beslenme </a:t>
            </a:r>
            <a:r>
              <a:rPr lang="tr-TR" dirty="0"/>
              <a:t>saatlerinin düzensizliği ve öğün atlama sık görülen bir sorundur.</a:t>
            </a:r>
          </a:p>
          <a:p>
            <a:endParaRPr lang="tr-TR" dirty="0"/>
          </a:p>
        </p:txBody>
      </p:sp>
      <p:sp>
        <p:nvSpPr>
          <p:cNvPr id="3" name="Başlık 2"/>
          <p:cNvSpPr>
            <a:spLocks noGrp="1"/>
          </p:cNvSpPr>
          <p:nvPr>
            <p:ph type="title"/>
          </p:nvPr>
        </p:nvSpPr>
        <p:spPr/>
        <p:txBody>
          <a:bodyPr>
            <a:normAutofit fontScale="90000"/>
          </a:bodyPr>
          <a:lstStyle/>
          <a:p>
            <a:r>
              <a:rPr lang="tr-TR" b="1" dirty="0"/>
              <a:t>Ergenlikte Olası Beslenme Sorunları Nelerdir?</a:t>
            </a:r>
            <a:endParaRPr lang="tr-TR" dirty="0"/>
          </a:p>
        </p:txBody>
      </p:sp>
    </p:spTree>
    <p:extLst>
      <p:ext uri="{BB962C8B-B14F-4D97-AF65-F5344CB8AC3E}">
        <p14:creationId xmlns:p14="http://schemas.microsoft.com/office/powerpoint/2010/main" val="12317884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2708920"/>
            <a:ext cx="8604944" cy="3450696"/>
          </a:xfrm>
        </p:spPr>
        <p:txBody>
          <a:bodyPr>
            <a:normAutofit lnSpcReduction="10000"/>
          </a:bodyPr>
          <a:lstStyle/>
          <a:p>
            <a:r>
              <a:rPr lang="tr-TR" b="1" i="1" u="sng" dirty="0"/>
              <a:t>Ergenlik ve gençlik dönemi;</a:t>
            </a:r>
            <a:r>
              <a:rPr lang="tr-TR" dirty="0"/>
              <a:t> fiziksel, ruhsal, biyokimyasal ve sosyal yönden hızlı büyüme, gelişme ve olgunlaşma süreçleriyle, çocukluktan yetişkinliğe geçiş dönemidir. </a:t>
            </a:r>
            <a:endParaRPr lang="tr-TR" dirty="0" smtClean="0"/>
          </a:p>
          <a:p>
            <a:r>
              <a:rPr lang="tr-TR" dirty="0" smtClean="0"/>
              <a:t>10-19 </a:t>
            </a:r>
            <a:r>
              <a:rPr lang="tr-TR" dirty="0"/>
              <a:t>yaş ergenlik dönemi olarak adlandırılırken, gençlik olarak nitelenen yaş grubu 10-24 </a:t>
            </a:r>
            <a:r>
              <a:rPr lang="tr-TR" dirty="0" smtClean="0"/>
              <a:t>yaş olarak </a:t>
            </a:r>
            <a:r>
              <a:rPr lang="tr-TR" dirty="0"/>
              <a:t>kabul edilmektedir</a:t>
            </a:r>
            <a:r>
              <a:rPr lang="tr-TR" dirty="0" smtClean="0"/>
              <a:t>.</a:t>
            </a:r>
          </a:p>
          <a:p>
            <a:r>
              <a:rPr lang="tr-TR" dirty="0" smtClean="0"/>
              <a:t> </a:t>
            </a:r>
            <a:r>
              <a:rPr lang="tr-TR" dirty="0"/>
              <a:t>Ergenlik dönemi genellikle kızlarda 10-12, erkeklerde ise 11-14 yaşlar arasında başlamaktadır.</a:t>
            </a:r>
          </a:p>
          <a:p>
            <a:r>
              <a:rPr lang="tr-TR" dirty="0"/>
              <a:t>Ergenler; yaklaşık dünya nüfusunun %20’sini, Türkiye nüfusunun %16’sını oluşturmaktadır. </a:t>
            </a:r>
          </a:p>
          <a:p>
            <a:endParaRPr lang="tr-TR" dirty="0"/>
          </a:p>
        </p:txBody>
      </p:sp>
      <p:sp>
        <p:nvSpPr>
          <p:cNvPr id="3" name="Başlık 2"/>
          <p:cNvSpPr>
            <a:spLocks noGrp="1"/>
          </p:cNvSpPr>
          <p:nvPr>
            <p:ph type="title"/>
          </p:nvPr>
        </p:nvSpPr>
        <p:spPr>
          <a:xfrm>
            <a:off x="457200" y="592096"/>
            <a:ext cx="8229600" cy="1252728"/>
          </a:xfrm>
        </p:spPr>
        <p:txBody>
          <a:bodyPr>
            <a:normAutofit fontScale="90000"/>
          </a:bodyPr>
          <a:lstStyle/>
          <a:p>
            <a:r>
              <a:rPr lang="tr-TR" dirty="0"/>
              <a:t>Ergen ve Genç Kime Denir?</a:t>
            </a:r>
            <a:br>
              <a:rPr lang="tr-TR" dirty="0"/>
            </a:br>
            <a:endParaRPr lang="tr-TR" dirty="0"/>
          </a:p>
        </p:txBody>
      </p:sp>
    </p:spTree>
    <p:extLst>
      <p:ext uri="{BB962C8B-B14F-4D97-AF65-F5344CB8AC3E}">
        <p14:creationId xmlns:p14="http://schemas.microsoft.com/office/powerpoint/2010/main" val="11787921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2675467"/>
            <a:ext cx="8568951" cy="3450696"/>
          </a:xfrm>
        </p:spPr>
        <p:txBody>
          <a:bodyPr>
            <a:normAutofit fontScale="92500" lnSpcReduction="20000"/>
          </a:bodyPr>
          <a:lstStyle/>
          <a:p>
            <a:r>
              <a:rPr lang="tr-TR" dirty="0"/>
              <a:t>Bir farklı sorun alanı ise, ergenlerin kalsiyum alımlarının düşük olmasıdır. Kalsiyum alımı, erişkin kemik sağlığı ve kemik erimesinin önlenmesi için çok önemlidir. Son zamanlarda, ergenlerin daha az süt içmeleri ve bunun yerine daha fazla gazlı içecek tüketmeleri, kalsiyum alımının azalmasıyla birlikte, fosfor/kalsiyum oranını artırarak kalsiyum emiliminin de bozulmasına neden olmaktadır.</a:t>
            </a:r>
          </a:p>
          <a:p>
            <a:r>
              <a:rPr lang="tr-TR" i="1" u="sng" dirty="0"/>
              <a:t>Ergenlerin besin seçimini en çok etkileyen faktörler arasında; </a:t>
            </a:r>
            <a:r>
              <a:rPr lang="tr-TR" dirty="0"/>
              <a:t>yemeğin bir sosyalleşme aracı olduğu, arkadaşları ile dışarıda zaman geçiren ergenlerin ‘</a:t>
            </a:r>
            <a:r>
              <a:rPr lang="tr-TR" dirty="0" err="1"/>
              <a:t>fast</a:t>
            </a:r>
            <a:r>
              <a:rPr lang="tr-TR" dirty="0"/>
              <a:t> </a:t>
            </a:r>
            <a:r>
              <a:rPr lang="tr-TR" dirty="0" err="1"/>
              <a:t>food</a:t>
            </a:r>
            <a:r>
              <a:rPr lang="tr-TR" dirty="0"/>
              <a:t>’ tercihi, ayrıca besin endüstrisinin gelişimi ile hazır besinlerin, bisküvi, çikolata, cips ve kraker gibi atıştırmalıkların çeşitliliği ve tüketiminin artması sayılabilir.</a:t>
            </a:r>
          </a:p>
          <a:p>
            <a:endParaRPr lang="tr-TR" dirty="0"/>
          </a:p>
        </p:txBody>
      </p:sp>
      <p:sp>
        <p:nvSpPr>
          <p:cNvPr id="3" name="Başlık 2"/>
          <p:cNvSpPr>
            <a:spLocks noGrp="1"/>
          </p:cNvSpPr>
          <p:nvPr>
            <p:ph type="title"/>
          </p:nvPr>
        </p:nvSpPr>
        <p:spPr/>
        <p:txBody>
          <a:bodyPr>
            <a:normAutofit fontScale="90000"/>
          </a:bodyPr>
          <a:lstStyle/>
          <a:p>
            <a:r>
              <a:rPr lang="tr-TR" b="1" dirty="0"/>
              <a:t>Ergenlikte Olası Beslenme Sorunları Nelerdir?</a:t>
            </a:r>
            <a:endParaRPr lang="tr-TR" dirty="0"/>
          </a:p>
        </p:txBody>
      </p:sp>
    </p:spTree>
    <p:extLst>
      <p:ext uri="{BB962C8B-B14F-4D97-AF65-F5344CB8AC3E}">
        <p14:creationId xmlns:p14="http://schemas.microsoft.com/office/powerpoint/2010/main" val="29366317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1" y="2420888"/>
            <a:ext cx="4680519" cy="4032448"/>
          </a:xfrm>
        </p:spPr>
        <p:txBody>
          <a:bodyPr>
            <a:normAutofit/>
          </a:bodyPr>
          <a:lstStyle/>
          <a:p>
            <a:r>
              <a:rPr lang="tr-TR" dirty="0"/>
              <a:t>Büyüme ve gelişmeleri olumsuz etkilenir </a:t>
            </a:r>
          </a:p>
          <a:p>
            <a:r>
              <a:rPr lang="tr-TR" dirty="0"/>
              <a:t>Sağlıksız beslenme fazla kiloluluk ya da zayıflığa yol açabilir ve pek çok kronik hastalık için zemin oluşturur, </a:t>
            </a:r>
          </a:p>
          <a:p>
            <a:r>
              <a:rPr lang="tr-TR" dirty="0"/>
              <a:t>Dikkat sürelerini kısaltır, öğrenmede güçlük ve davranış bozukluklarına neden olabilir, okul başarısını düşürür.</a:t>
            </a:r>
          </a:p>
          <a:p>
            <a:endParaRPr lang="tr-TR" dirty="0"/>
          </a:p>
        </p:txBody>
      </p:sp>
      <p:sp>
        <p:nvSpPr>
          <p:cNvPr id="3" name="Başlık 2"/>
          <p:cNvSpPr>
            <a:spLocks noGrp="1"/>
          </p:cNvSpPr>
          <p:nvPr>
            <p:ph type="title"/>
          </p:nvPr>
        </p:nvSpPr>
        <p:spPr/>
        <p:txBody>
          <a:bodyPr>
            <a:normAutofit fontScale="90000"/>
          </a:bodyPr>
          <a:lstStyle/>
          <a:p>
            <a:r>
              <a:rPr lang="tr-TR" b="1" dirty="0"/>
              <a:t>Ergenlikte Sağlıklı Beslenme Olmazsa Nasıl Sorunlarla Karşılaşılır?</a:t>
            </a:r>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4512" y="2636912"/>
            <a:ext cx="4009628"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6055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19" y="2564904"/>
            <a:ext cx="8640961" cy="3960440"/>
          </a:xfrm>
        </p:spPr>
        <p:txBody>
          <a:bodyPr>
            <a:normAutofit fontScale="92500" lnSpcReduction="20000"/>
          </a:bodyPr>
          <a:lstStyle/>
          <a:p>
            <a:r>
              <a:rPr lang="tr-TR" dirty="0"/>
              <a:t>Kahvaltı etme </a:t>
            </a:r>
            <a:r>
              <a:rPr lang="tr-TR" dirty="0" smtClean="0"/>
              <a:t>alışkanlığı kazanılmalı,</a:t>
            </a:r>
            <a:endParaRPr lang="tr-TR" dirty="0"/>
          </a:p>
          <a:p>
            <a:r>
              <a:rPr lang="tr-TR" dirty="0"/>
              <a:t>Asitli içecekler, meşrubat, hazır meyve sularından uzak </a:t>
            </a:r>
            <a:r>
              <a:rPr lang="tr-TR" dirty="0" smtClean="0"/>
              <a:t>durulmalı,</a:t>
            </a:r>
            <a:endParaRPr lang="tr-TR" dirty="0"/>
          </a:p>
          <a:p>
            <a:r>
              <a:rPr lang="tr-TR" dirty="0"/>
              <a:t>Su içme </a:t>
            </a:r>
            <a:r>
              <a:rPr lang="tr-TR" dirty="0" smtClean="0"/>
              <a:t>alışkanlığı kazanılmalı,</a:t>
            </a:r>
            <a:endParaRPr lang="tr-TR" dirty="0"/>
          </a:p>
          <a:p>
            <a:r>
              <a:rPr lang="tr-TR" dirty="0" smtClean="0"/>
              <a:t>Yediklerini </a:t>
            </a:r>
            <a:r>
              <a:rPr lang="tr-TR" dirty="0"/>
              <a:t>çok iyi </a:t>
            </a:r>
            <a:r>
              <a:rPr lang="tr-TR" dirty="0" smtClean="0"/>
              <a:t>çiğnemeli,</a:t>
            </a:r>
            <a:endParaRPr lang="tr-TR" dirty="0"/>
          </a:p>
          <a:p>
            <a:r>
              <a:rPr lang="tr-TR" dirty="0"/>
              <a:t>Televizyon ya da bilgisayar karşısında yemek </a:t>
            </a:r>
            <a:r>
              <a:rPr lang="tr-TR" dirty="0" smtClean="0"/>
              <a:t>yenmemeli,</a:t>
            </a:r>
            <a:endParaRPr lang="tr-TR" dirty="0"/>
          </a:p>
          <a:p>
            <a:r>
              <a:rPr lang="tr-TR" dirty="0"/>
              <a:t>Aralarda meyve </a:t>
            </a:r>
            <a:r>
              <a:rPr lang="tr-TR" dirty="0" smtClean="0"/>
              <a:t>tüketilmeli,</a:t>
            </a:r>
          </a:p>
          <a:p>
            <a:r>
              <a:rPr lang="tr-TR" dirty="0" smtClean="0"/>
              <a:t>Sağlıklı </a:t>
            </a:r>
            <a:r>
              <a:rPr lang="tr-TR" dirty="0"/>
              <a:t>besinler tercih edilmelidir. Şeker ve şekerli yiyecek ve içecekler, cips, kızartma gibi yiyecekler, gazlı içecekler yerine süt, yoğurt, ayran, sütlü tatlılar, tam tahıllı ekmekle yapılan sandviç, meyve, taze sıkılmış meyve suyu, kuru meyve veya ceviz, fındık, badem gibi yağlı tohumların (kavrulmamış yağlı tohumlar, çiğ)  tüketiminin tercih edilmesi yararlı olacaktır.</a:t>
            </a:r>
          </a:p>
        </p:txBody>
      </p:sp>
      <p:sp>
        <p:nvSpPr>
          <p:cNvPr id="3" name="Başlık 2"/>
          <p:cNvSpPr>
            <a:spLocks noGrp="1"/>
          </p:cNvSpPr>
          <p:nvPr>
            <p:ph type="title"/>
          </p:nvPr>
        </p:nvSpPr>
        <p:spPr/>
        <p:txBody>
          <a:bodyPr>
            <a:normAutofit fontScale="90000"/>
          </a:bodyPr>
          <a:lstStyle/>
          <a:p>
            <a:r>
              <a:rPr lang="tr-TR" b="1" dirty="0"/>
              <a:t>Ergenlik Çağındaki Gençlerimizin Sağlıklı Beslenmeleri İçin </a:t>
            </a:r>
            <a:r>
              <a:rPr lang="tr-TR" b="1" dirty="0" smtClean="0"/>
              <a:t>Öneriler</a:t>
            </a:r>
            <a:endParaRPr lang="tr-TR" dirty="0"/>
          </a:p>
        </p:txBody>
      </p:sp>
    </p:spTree>
    <p:extLst>
      <p:ext uri="{BB962C8B-B14F-4D97-AF65-F5344CB8AC3E}">
        <p14:creationId xmlns:p14="http://schemas.microsoft.com/office/powerpoint/2010/main" val="10760131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 y="2564904"/>
            <a:ext cx="8280400" cy="3561259"/>
          </a:xfrm>
        </p:spPr>
        <p:txBody>
          <a:bodyPr>
            <a:normAutofit fontScale="85000" lnSpcReduction="10000"/>
          </a:bodyPr>
          <a:lstStyle/>
          <a:p>
            <a:r>
              <a:rPr lang="tr-TR" dirty="0"/>
              <a:t>Süt ve süt </a:t>
            </a:r>
            <a:r>
              <a:rPr lang="tr-TR" dirty="0" smtClean="0"/>
              <a:t>ürünleri </a:t>
            </a:r>
            <a:r>
              <a:rPr lang="tr-TR" dirty="0"/>
              <a:t>bolca </a:t>
            </a:r>
            <a:r>
              <a:rPr lang="tr-TR" dirty="0" smtClean="0"/>
              <a:t>tüketilmeli,</a:t>
            </a:r>
            <a:endParaRPr lang="tr-TR" dirty="0"/>
          </a:p>
          <a:p>
            <a:r>
              <a:rPr lang="tr-TR" dirty="0"/>
              <a:t>Günde en az bir bardak süt </a:t>
            </a:r>
            <a:r>
              <a:rPr lang="tr-TR" dirty="0" smtClean="0"/>
              <a:t>içilmesi </a:t>
            </a:r>
            <a:r>
              <a:rPr lang="tr-TR" dirty="0"/>
              <a:t>gerekir. </a:t>
            </a:r>
            <a:r>
              <a:rPr lang="tr-TR" dirty="0" smtClean="0"/>
              <a:t>(Süt </a:t>
            </a:r>
            <a:r>
              <a:rPr lang="tr-TR" dirty="0"/>
              <a:t>içemeyenler kalsiyumu peynir, yoğurt ya da diğer süt ürünlerinden almalıdır</a:t>
            </a:r>
            <a:r>
              <a:rPr lang="tr-TR" dirty="0" smtClean="0"/>
              <a:t>.)</a:t>
            </a:r>
            <a:endParaRPr lang="tr-TR" dirty="0"/>
          </a:p>
          <a:p>
            <a:r>
              <a:rPr lang="tr-TR" dirty="0"/>
              <a:t>Öğün atlamadan her gün aynı saatlerde yemek </a:t>
            </a:r>
            <a:r>
              <a:rPr lang="tr-TR" dirty="0" smtClean="0"/>
              <a:t>yenmeli. </a:t>
            </a:r>
            <a:r>
              <a:rPr lang="tr-TR" dirty="0"/>
              <a:t>Günlük </a:t>
            </a:r>
            <a:r>
              <a:rPr lang="tr-TR" dirty="0" smtClean="0"/>
              <a:t>tüketilecek </a:t>
            </a:r>
            <a:r>
              <a:rPr lang="tr-TR" dirty="0"/>
              <a:t>besinlerin 3 ana, 2 ara öğünde alınması en uygun olanıdır.</a:t>
            </a:r>
          </a:p>
          <a:p>
            <a:r>
              <a:rPr lang="tr-TR" dirty="0"/>
              <a:t>Açıkta satılan besinler yeterince güvenilir ve temiz değildir. Ayrıca, uygun koşullarda muhafaza edilmedikleri için çabuk bozulma riski taşırlar. Bu nedenle açıkta satılan besinler satın alınmamalıdır.</a:t>
            </a:r>
          </a:p>
          <a:p>
            <a:r>
              <a:rPr lang="tr-TR" dirty="0" smtClean="0"/>
              <a:t>Vücudun </a:t>
            </a:r>
            <a:r>
              <a:rPr lang="tr-TR" dirty="0"/>
              <a:t>düzenli çalışması, </a:t>
            </a:r>
            <a:r>
              <a:rPr lang="tr-TR" dirty="0" smtClean="0"/>
              <a:t>tüketilen </a:t>
            </a:r>
            <a:r>
              <a:rPr lang="tr-TR" dirty="0"/>
              <a:t>besinlerin vücuda yararlılığının artırılması, fiziksel, zihinsel ve duygusal </a:t>
            </a:r>
            <a:r>
              <a:rPr lang="tr-TR" dirty="0" smtClean="0"/>
              <a:t>gelişime </a:t>
            </a:r>
            <a:r>
              <a:rPr lang="tr-TR" dirty="0"/>
              <a:t>katkı sağlaması açısından günde 60 dakika </a:t>
            </a:r>
            <a:r>
              <a:rPr lang="tr-TR" b="1" i="1" u="sng" dirty="0"/>
              <a:t>fiziksel aktivite </a:t>
            </a:r>
            <a:r>
              <a:rPr lang="tr-TR" dirty="0"/>
              <a:t>yapılmalıdır.</a:t>
            </a:r>
          </a:p>
          <a:p>
            <a:endParaRPr lang="tr-TR" dirty="0"/>
          </a:p>
        </p:txBody>
      </p:sp>
      <p:sp>
        <p:nvSpPr>
          <p:cNvPr id="3" name="Başlık 2"/>
          <p:cNvSpPr>
            <a:spLocks noGrp="1"/>
          </p:cNvSpPr>
          <p:nvPr>
            <p:ph type="title"/>
          </p:nvPr>
        </p:nvSpPr>
        <p:spPr/>
        <p:txBody>
          <a:bodyPr>
            <a:normAutofit fontScale="90000"/>
          </a:bodyPr>
          <a:lstStyle/>
          <a:p>
            <a:r>
              <a:rPr lang="tr-TR" b="1" dirty="0"/>
              <a:t>Ergenlik Çağındaki Gençlerimizin Sağlıklı Beslenmeleri İçin Öneriler</a:t>
            </a:r>
            <a:endParaRPr lang="tr-TR" dirty="0"/>
          </a:p>
        </p:txBody>
      </p:sp>
    </p:spTree>
    <p:extLst>
      <p:ext uri="{BB962C8B-B14F-4D97-AF65-F5344CB8AC3E}">
        <p14:creationId xmlns:p14="http://schemas.microsoft.com/office/powerpoint/2010/main" val="4474095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Başlık 2"/>
          <p:cNvSpPr>
            <a:spLocks noGrp="1"/>
          </p:cNvSpPr>
          <p:nvPr>
            <p:ph type="title"/>
          </p:nvPr>
        </p:nvSpPr>
        <p:spPr/>
        <p:txBody>
          <a:bodyPr>
            <a:normAutofit/>
          </a:bodyPr>
          <a:lstStyle/>
          <a:p>
            <a:endParaRPr lang="tr-TR" dirty="0"/>
          </a:p>
        </p:txBody>
      </p:sp>
      <p:sp>
        <p:nvSpPr>
          <p:cNvPr id="4" name="Dikdörtgen 3"/>
          <p:cNvSpPr/>
          <p:nvPr/>
        </p:nvSpPr>
        <p:spPr>
          <a:xfrm>
            <a:off x="889109" y="2967335"/>
            <a:ext cx="7365799" cy="2277547"/>
          </a:xfrm>
          <a:prstGeom prst="rect">
            <a:avLst/>
          </a:prstGeom>
          <a:noFill/>
        </p:spPr>
        <p:txBody>
          <a:bodyPr wrap="none" lIns="91440" tIns="45720" rIns="91440" bIns="45720">
            <a:spAutoFit/>
          </a:bodyPr>
          <a:lstStyle/>
          <a:p>
            <a:pPr algn="ctr"/>
            <a:r>
              <a:rPr lang="tr-T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Dinlediğiniz İçin </a:t>
            </a:r>
          </a:p>
          <a:p>
            <a:pPr algn="ctr"/>
            <a:r>
              <a:rPr lang="tr-TR" sz="8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Teşekkürler…</a:t>
            </a:r>
            <a:endParaRPr lang="tr-TR" sz="8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15569907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79512" y="2348880"/>
            <a:ext cx="8712967" cy="3450696"/>
          </a:xfrm>
        </p:spPr>
        <p:txBody>
          <a:bodyPr/>
          <a:lstStyle/>
          <a:p>
            <a:r>
              <a:rPr lang="tr-TR" b="1" i="1" u="sng" dirty="0"/>
              <a:t>Ergenlik dönemi</a:t>
            </a:r>
            <a:r>
              <a:rPr lang="tr-TR" dirty="0"/>
              <a:t>, fiziksel ve duygusal süreçlerin yol açtığı, cinsel ve </a:t>
            </a:r>
            <a:r>
              <a:rPr lang="tr-TR" dirty="0" err="1"/>
              <a:t>psikososyal</a:t>
            </a:r>
            <a:r>
              <a:rPr lang="tr-TR" dirty="0"/>
              <a:t> olgunlaşma ile başlayan, bireyin bağımsızlığını ve sosyal üretkenliğini kazandığı, ayrıca duygusal dalgalanmaların yaşandığı bir dönemdir.</a:t>
            </a:r>
            <a:endParaRPr lang="tr-TR" dirty="0"/>
          </a:p>
        </p:txBody>
      </p:sp>
      <p:sp>
        <p:nvSpPr>
          <p:cNvPr id="3" name="Başlık 2"/>
          <p:cNvSpPr>
            <a:spLocks noGrp="1"/>
          </p:cNvSpPr>
          <p:nvPr>
            <p:ph type="title"/>
          </p:nvPr>
        </p:nvSpPr>
        <p:spPr/>
        <p:txBody>
          <a:bodyPr/>
          <a:lstStyle/>
          <a:p>
            <a:r>
              <a:rPr lang="tr-TR" b="1" dirty="0"/>
              <a:t>Ergenlik dönemi nedir?</a:t>
            </a:r>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900264"/>
            <a:ext cx="6624736" cy="291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7006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79512" y="2675467"/>
            <a:ext cx="8496943" cy="3450696"/>
          </a:xfrm>
        </p:spPr>
        <p:txBody>
          <a:bodyPr>
            <a:normAutofit/>
          </a:bodyPr>
          <a:lstStyle/>
          <a:p>
            <a:r>
              <a:rPr lang="tr-TR" dirty="0"/>
              <a:t>Ergenlik dönemi, genç insanların yeni yetenekler edindiği ve birçok yeni durumla karşı karşıya kaldığı hızlı bir gelişme dönemidir. Bu dönem sadece ilerleme için fırsatlar sunmakla kalmaz, aynı zamanda sağlık ve iyilik konusundaki riskleri de beraberinde getirir. </a:t>
            </a:r>
            <a:endParaRPr lang="tr-TR" dirty="0" smtClean="0"/>
          </a:p>
          <a:p>
            <a:r>
              <a:rPr lang="tr-TR" dirty="0" smtClean="0"/>
              <a:t>Ergenler </a:t>
            </a:r>
            <a:r>
              <a:rPr lang="tr-TR" dirty="0"/>
              <a:t>hayatlarının ikinci on yılının zorluklarıyla karşı karşıya geldiklerinde çok az bir yardımla enerjilerini olumlu ve üretken alanlara yönlendirebilirler.</a:t>
            </a:r>
            <a:endParaRPr lang="tr-TR" dirty="0"/>
          </a:p>
        </p:txBody>
      </p:sp>
      <p:sp>
        <p:nvSpPr>
          <p:cNvPr id="3" name="Başlık 2"/>
          <p:cNvSpPr>
            <a:spLocks noGrp="1"/>
          </p:cNvSpPr>
          <p:nvPr>
            <p:ph type="title"/>
          </p:nvPr>
        </p:nvSpPr>
        <p:spPr/>
        <p:txBody>
          <a:bodyPr/>
          <a:lstStyle/>
          <a:p>
            <a:r>
              <a:rPr lang="tr-TR" dirty="0" smtClean="0"/>
              <a:t>Ergenlik Dönemi</a:t>
            </a:r>
            <a:endParaRPr lang="tr-TR" dirty="0"/>
          </a:p>
        </p:txBody>
      </p:sp>
    </p:spTree>
    <p:extLst>
      <p:ext uri="{BB962C8B-B14F-4D97-AF65-F5344CB8AC3E}">
        <p14:creationId xmlns:p14="http://schemas.microsoft.com/office/powerpoint/2010/main" val="1652316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79512" y="2675467"/>
            <a:ext cx="8712967" cy="3450696"/>
          </a:xfrm>
        </p:spPr>
        <p:txBody>
          <a:bodyPr/>
          <a:lstStyle/>
          <a:p>
            <a:r>
              <a:rPr lang="tr-TR" dirty="0"/>
              <a:t>Ergenlerin ihmal edilmesi, hem o sırada, hem de gelecek yıllarda sorunlara yol açabilir. Ancak aynı zamanda bu dönem bir fırsat dönemidir. Yeniliğe, değişime, gelişmeye en açık olan bu yaş grubuna, doğru yöntemlerle, doğru yerde, doğru kişilerle ulaşıldığında, ülkemizin gelişmesine büyük katkı sağlanacaktır. </a:t>
            </a:r>
            <a:endParaRPr lang="tr-TR" dirty="0"/>
          </a:p>
        </p:txBody>
      </p:sp>
      <p:sp>
        <p:nvSpPr>
          <p:cNvPr id="3" name="Başlık 2"/>
          <p:cNvSpPr>
            <a:spLocks noGrp="1"/>
          </p:cNvSpPr>
          <p:nvPr>
            <p:ph type="title"/>
          </p:nvPr>
        </p:nvSpPr>
        <p:spPr/>
        <p:txBody>
          <a:bodyPr/>
          <a:lstStyle/>
          <a:p>
            <a:r>
              <a:rPr lang="tr-TR" dirty="0"/>
              <a:t>Ergenlik Dönemi</a:t>
            </a:r>
          </a:p>
        </p:txBody>
      </p:sp>
    </p:spTree>
    <p:extLst>
      <p:ext uri="{BB962C8B-B14F-4D97-AF65-F5344CB8AC3E}">
        <p14:creationId xmlns:p14="http://schemas.microsoft.com/office/powerpoint/2010/main" val="3107284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2564904"/>
            <a:ext cx="8892479" cy="3450696"/>
          </a:xfrm>
        </p:spPr>
        <p:txBody>
          <a:bodyPr/>
          <a:lstStyle/>
          <a:p>
            <a:r>
              <a:rPr lang="tr-TR" dirty="0"/>
              <a:t>Artık çocuk olunmayan ama henüz yetişkin de olunmayan bu yaş döneminde ergen ve gençler riskli davranışlarda bulunabilirler. </a:t>
            </a:r>
            <a:endParaRPr lang="tr-TR" dirty="0" smtClean="0"/>
          </a:p>
          <a:p>
            <a:r>
              <a:rPr lang="tr-TR" dirty="0" smtClean="0"/>
              <a:t>Ergenlerin</a:t>
            </a:r>
            <a:r>
              <a:rPr lang="tr-TR" dirty="0"/>
              <a:t>, pek çok konuda ilk deneyimlerini en sağlıklı biçimde edinmek, sağlığa zararlı davranışlar geliştirmemek, olumlu sosyal ilişkiler kurarak </a:t>
            </a:r>
            <a:r>
              <a:rPr lang="tr-TR" dirty="0" err="1"/>
              <a:t>psikososyal</a:t>
            </a:r>
            <a:r>
              <a:rPr lang="tr-TR" dirty="0"/>
              <a:t> gelişimlerini sürdürebilmek için yardıma gereksinimleri vardır.</a:t>
            </a:r>
            <a:endParaRPr lang="tr-TR" dirty="0"/>
          </a:p>
        </p:txBody>
      </p:sp>
      <p:sp>
        <p:nvSpPr>
          <p:cNvPr id="3" name="Başlık 2"/>
          <p:cNvSpPr>
            <a:spLocks noGrp="1"/>
          </p:cNvSpPr>
          <p:nvPr>
            <p:ph type="title"/>
          </p:nvPr>
        </p:nvSpPr>
        <p:spPr/>
        <p:txBody>
          <a:bodyPr/>
          <a:lstStyle/>
          <a:p>
            <a:r>
              <a:rPr lang="tr-TR" dirty="0"/>
              <a:t>Ergenlik Dönemi</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5143" y="5013176"/>
            <a:ext cx="4131073" cy="1664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2524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83569" y="2492896"/>
            <a:ext cx="7344816" cy="4176464"/>
          </a:xfrm>
        </p:spPr>
        <p:txBody>
          <a:bodyPr>
            <a:normAutofit fontScale="92500"/>
          </a:bodyPr>
          <a:lstStyle/>
          <a:p>
            <a:pPr marL="0" indent="0">
              <a:buNone/>
            </a:pPr>
            <a:r>
              <a:rPr lang="tr-TR" dirty="0"/>
              <a:t>Ergenlik genel olarak üç evrede incelenir;</a:t>
            </a:r>
          </a:p>
          <a:p>
            <a:pPr marL="0" indent="0">
              <a:buNone/>
            </a:pPr>
            <a:r>
              <a:rPr lang="tr-TR" b="1" i="1" dirty="0" smtClean="0"/>
              <a:t>1) Erken </a:t>
            </a:r>
            <a:r>
              <a:rPr lang="tr-TR" b="1" i="1" dirty="0"/>
              <a:t>Ergenlik:</a:t>
            </a:r>
            <a:r>
              <a:rPr lang="tr-TR" dirty="0"/>
              <a:t> </a:t>
            </a:r>
            <a:endParaRPr lang="tr-TR" dirty="0"/>
          </a:p>
          <a:p>
            <a:r>
              <a:rPr lang="tr-TR" dirty="0" smtClean="0"/>
              <a:t> </a:t>
            </a:r>
            <a:r>
              <a:rPr lang="tr-TR" dirty="0"/>
              <a:t>12-14 yaş arasını kapsar. Bu dönemin en önemli özelliği, bedensel değişimlere uyum sağlamaya çalışan gençlerin gösterdiği büyük çabadır. Bedensel değişimler bazen o kadar hızlı olur ki, gençler bedenlerinin içinde kendilerini yabancı gibi hissederler. Birden uzayan kollar ve bacaklar sakarlıklara yol açar. </a:t>
            </a:r>
            <a:endParaRPr lang="tr-TR" dirty="0" smtClean="0"/>
          </a:p>
          <a:p>
            <a:r>
              <a:rPr lang="tr-TR" dirty="0" smtClean="0"/>
              <a:t>Önce </a:t>
            </a:r>
            <a:r>
              <a:rPr lang="tr-TR" dirty="0"/>
              <a:t>eller ve ayaklarda büyüme başlar ve bu büyüme kollar bacaklar ve gövde olarak devam eder. Bu durum, vücudun orantısız görünmesine yol açar. </a:t>
            </a:r>
            <a:endParaRPr lang="tr-TR" dirty="0" smtClean="0"/>
          </a:p>
        </p:txBody>
      </p:sp>
      <p:sp>
        <p:nvSpPr>
          <p:cNvPr id="3" name="Başlık 2"/>
          <p:cNvSpPr>
            <a:spLocks noGrp="1"/>
          </p:cNvSpPr>
          <p:nvPr>
            <p:ph type="title"/>
          </p:nvPr>
        </p:nvSpPr>
        <p:spPr/>
        <p:txBody>
          <a:bodyPr>
            <a:normAutofit/>
          </a:bodyPr>
          <a:lstStyle/>
          <a:p>
            <a:r>
              <a:rPr lang="tr-TR" sz="3200" b="1" dirty="0"/>
              <a:t>Ergenliğin Başından Sonuna Büyüme –Gelişme Aynı Biçimde Midir?</a:t>
            </a:r>
            <a:endParaRPr lang="tr-TR" sz="3200" dirty="0"/>
          </a:p>
        </p:txBody>
      </p:sp>
    </p:spTree>
    <p:extLst>
      <p:ext uri="{BB962C8B-B14F-4D97-AF65-F5344CB8AC3E}">
        <p14:creationId xmlns:p14="http://schemas.microsoft.com/office/powerpoint/2010/main" val="920348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a:t>Yaşanan bedensel değişimler çocukluktan farklı bir erkek ya da kız kimliğinin algılanmasına ve cinsel kimliğin ön plana çıkmasına yol açar. </a:t>
            </a:r>
          </a:p>
          <a:p>
            <a:r>
              <a:rPr lang="tr-TR" dirty="0"/>
              <a:t>Zihinsel gelişimin son basamağı olan soyut kavramları düşünebilme yetisinin kazanıldığı dönemin başlangıcıdır. </a:t>
            </a:r>
          </a:p>
          <a:p>
            <a:r>
              <a:rPr lang="tr-TR" dirty="0"/>
              <a:t>Duygusal dalgalanmalar vardır.</a:t>
            </a:r>
          </a:p>
          <a:p>
            <a:endParaRPr lang="tr-TR" dirty="0"/>
          </a:p>
        </p:txBody>
      </p:sp>
      <p:sp>
        <p:nvSpPr>
          <p:cNvPr id="3" name="Başlık 2"/>
          <p:cNvSpPr>
            <a:spLocks noGrp="1"/>
          </p:cNvSpPr>
          <p:nvPr>
            <p:ph type="title"/>
          </p:nvPr>
        </p:nvSpPr>
        <p:spPr/>
        <p:txBody>
          <a:bodyPr/>
          <a:lstStyle/>
          <a:p>
            <a:r>
              <a:rPr lang="tr-TR" dirty="0" smtClean="0"/>
              <a:t>Erken Ergenlik</a:t>
            </a:r>
            <a:endParaRPr lang="tr-TR" dirty="0"/>
          </a:p>
        </p:txBody>
      </p:sp>
    </p:spTree>
    <p:extLst>
      <p:ext uri="{BB962C8B-B14F-4D97-AF65-F5344CB8AC3E}">
        <p14:creationId xmlns:p14="http://schemas.microsoft.com/office/powerpoint/2010/main" val="1765473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0" indent="0">
              <a:buNone/>
            </a:pPr>
            <a:r>
              <a:rPr lang="tr-TR" b="1" i="1" dirty="0" smtClean="0"/>
              <a:t>2) Orta </a:t>
            </a:r>
            <a:r>
              <a:rPr lang="tr-TR" b="1" i="1" dirty="0"/>
              <a:t>Ergenlik:</a:t>
            </a:r>
            <a:r>
              <a:rPr lang="tr-TR" dirty="0"/>
              <a:t> </a:t>
            </a:r>
            <a:endParaRPr lang="tr-TR" dirty="0" smtClean="0"/>
          </a:p>
          <a:p>
            <a:r>
              <a:rPr lang="tr-TR" dirty="0" smtClean="0"/>
              <a:t>Büyümenin </a:t>
            </a:r>
            <a:r>
              <a:rPr lang="tr-TR" dirty="0"/>
              <a:t>çok hızlandığı, ergenlik dönemine ilişkin enerji ve besin ihtiyacının en üst düzeye ulaştığı yaşlardır ve 15 – 18 yaş arasındaki dönemi kapsar. </a:t>
            </a:r>
            <a:endParaRPr lang="tr-TR" dirty="0" smtClean="0"/>
          </a:p>
          <a:p>
            <a:r>
              <a:rPr lang="tr-TR" dirty="0" smtClean="0"/>
              <a:t>Soyut </a:t>
            </a:r>
            <a:r>
              <a:rPr lang="tr-TR" dirty="0"/>
              <a:t>kavramları algılama, yeteneklerinin arttığı, ancak dürtülerindeki yoğunlaşma sonucu çeşitli sorunlarla baş etmek zorunda kaldıkları dönemdir. Herkes bu dönemde farklı sorunlar yaşar.</a:t>
            </a:r>
            <a:endParaRPr lang="tr-TR" dirty="0"/>
          </a:p>
        </p:txBody>
      </p:sp>
      <p:sp>
        <p:nvSpPr>
          <p:cNvPr id="3" name="Başlık 2"/>
          <p:cNvSpPr>
            <a:spLocks noGrp="1"/>
          </p:cNvSpPr>
          <p:nvPr>
            <p:ph type="title"/>
          </p:nvPr>
        </p:nvSpPr>
        <p:spPr/>
        <p:txBody>
          <a:bodyPr/>
          <a:lstStyle/>
          <a:p>
            <a:r>
              <a:rPr lang="tr-TR" dirty="0" smtClean="0"/>
              <a:t>Orta Ergenlik</a:t>
            </a:r>
            <a:endParaRPr lang="tr-TR" dirty="0"/>
          </a:p>
        </p:txBody>
      </p:sp>
    </p:spTree>
    <p:extLst>
      <p:ext uri="{BB962C8B-B14F-4D97-AF65-F5344CB8AC3E}">
        <p14:creationId xmlns:p14="http://schemas.microsoft.com/office/powerpoint/2010/main" val="20830183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237</TotalTime>
  <Words>1190</Words>
  <Application>Microsoft Office PowerPoint</Application>
  <PresentationFormat>Ekran Gösterisi (4:3)</PresentationFormat>
  <Paragraphs>138</Paragraphs>
  <Slides>24</Slides>
  <Notes>0</Notes>
  <HiddenSlides>0</HiddenSlides>
  <MMClips>0</MMClips>
  <ScaleCrop>false</ScaleCrop>
  <HeadingPairs>
    <vt:vector size="4" baseType="variant">
      <vt:variant>
        <vt:lpstr>Tema</vt:lpstr>
      </vt:variant>
      <vt:variant>
        <vt:i4>6</vt:i4>
      </vt:variant>
      <vt:variant>
        <vt:lpstr>Slayt Başlıkları</vt:lpstr>
      </vt:variant>
      <vt:variant>
        <vt:i4>24</vt:i4>
      </vt:variant>
    </vt:vector>
  </HeadingPairs>
  <TitlesOfParts>
    <vt:vector size="30" baseType="lpstr">
      <vt:lpstr>Dalga Biçimi</vt:lpstr>
      <vt:lpstr>Ofis Teması</vt:lpstr>
      <vt:lpstr>1_Ofis Teması</vt:lpstr>
      <vt:lpstr>2_Ofis Teması</vt:lpstr>
      <vt:lpstr>3_Ofis Teması</vt:lpstr>
      <vt:lpstr>4_Ofis Teması</vt:lpstr>
      <vt:lpstr>ERGENLİK DÖNEMİ</vt:lpstr>
      <vt:lpstr>Ergen ve Genç Kime Denir? </vt:lpstr>
      <vt:lpstr>Ergenlik dönemi nedir?</vt:lpstr>
      <vt:lpstr>Ergenlik Dönemi</vt:lpstr>
      <vt:lpstr>Ergenlik Dönemi</vt:lpstr>
      <vt:lpstr>Ergenlik Dönemi</vt:lpstr>
      <vt:lpstr>Ergenliğin Başından Sonuna Büyüme –Gelişme Aynı Biçimde Midir?</vt:lpstr>
      <vt:lpstr>Erken Ergenlik</vt:lpstr>
      <vt:lpstr>Orta Ergenlik</vt:lpstr>
      <vt:lpstr>Geç Ergenlik</vt:lpstr>
      <vt:lpstr>Ergenlik Döneminde Herhangi Bir Sağlık Sorunu Olmasa da Doktora Başvurulmalı Mıdır?</vt:lpstr>
      <vt:lpstr>Ergenlik Döneminde Beslenme</vt:lpstr>
      <vt:lpstr>1. Süt ve ürünleri grubu</vt:lpstr>
      <vt:lpstr>2. Et ve ürünleri, tavuk, balık, yumurta, kuru baklagiller ile yağlı tohumlar grubu</vt:lpstr>
      <vt:lpstr>3. Sebzeler grubu</vt:lpstr>
      <vt:lpstr>4. Meyveler grubu</vt:lpstr>
      <vt:lpstr>5. Ekmek ve tahıllar grubu</vt:lpstr>
      <vt:lpstr>Ergenlikte Olası Beslenme Sorunları Nelerdir?</vt:lpstr>
      <vt:lpstr>Ergenlikte Olası Beslenme Sorunları Nelerdir?</vt:lpstr>
      <vt:lpstr>Ergenlikte Olası Beslenme Sorunları Nelerdir?</vt:lpstr>
      <vt:lpstr>Ergenlikte Sağlıklı Beslenme Olmazsa Nasıl Sorunlarla Karşılaşılır?</vt:lpstr>
      <vt:lpstr>Ergenlik Çağındaki Gençlerimizin Sağlıklı Beslenmeleri İçin Öneriler</vt:lpstr>
      <vt:lpstr>Ergenlik Çağındaki Gençlerimizin Sağlıklı Beslenmeleri İçin Öneriler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ERGENLİK DÖNEMİ</dc:title>
  <dc:creator>mustafa oğulluk</dc:creator>
  <cp:lastModifiedBy>Asus</cp:lastModifiedBy>
  <cp:revision>10</cp:revision>
  <dcterms:created xsi:type="dcterms:W3CDTF">2020-02-24T19:44:53Z</dcterms:created>
  <dcterms:modified xsi:type="dcterms:W3CDTF">2020-02-24T23:52:47Z</dcterms:modified>
</cp:coreProperties>
</file>